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8.jpg" ContentType="image/jpeg"/>
  <Override PartName="/ppt/media/image31.jpg" ContentType="image/jpeg"/>
  <Override PartName="/ppt/media/image34.jpg" ContentType="image/jpeg"/>
  <Override PartName="/ppt/media/image48.jpg" ContentType="image/jpeg"/>
  <Override PartName="/ppt/media/image52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59" r:id="rId4"/>
    <p:sldId id="261" r:id="rId5"/>
    <p:sldId id="264" r:id="rId6"/>
    <p:sldId id="260" r:id="rId7"/>
    <p:sldId id="265" r:id="rId8"/>
    <p:sldId id="267" r:id="rId9"/>
    <p:sldId id="268" r:id="rId10"/>
    <p:sldId id="266" r:id="rId11"/>
    <p:sldId id="269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9BD"/>
    <a:srgbClr val="FFFFFF"/>
    <a:srgbClr val="144E9A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B3ADD-EEAC-4832-AAF0-AEE1A47C915E}" v="1" dt="2025-11-18T18:38:20.4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06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15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in Dass" userId="dda85af7-ca5d-4e1d-8b35-3d931773d44f" providerId="ADAL" clId="{9E3D7D8D-424E-4E1D-87CB-A6DB78197DD5}"/>
    <pc:docChg chg="custSel modSld">
      <pc:chgData name="Navin Dass" userId="dda85af7-ca5d-4e1d-8b35-3d931773d44f" providerId="ADAL" clId="{9E3D7D8D-424E-4E1D-87CB-A6DB78197DD5}" dt="2025-11-18T18:38:20.436" v="3"/>
      <pc:docMkLst>
        <pc:docMk/>
      </pc:docMkLst>
      <pc:sldChg chg="addSp delSp modSp mod">
        <pc:chgData name="Navin Dass" userId="dda85af7-ca5d-4e1d-8b35-3d931773d44f" providerId="ADAL" clId="{9E3D7D8D-424E-4E1D-87CB-A6DB78197DD5}" dt="2025-11-18T18:38:20.436" v="3"/>
        <pc:sldMkLst>
          <pc:docMk/>
          <pc:sldMk cId="1041331582" sldId="269"/>
        </pc:sldMkLst>
        <pc:spChg chg="del">
          <ac:chgData name="Navin Dass" userId="dda85af7-ca5d-4e1d-8b35-3d931773d44f" providerId="ADAL" clId="{9E3D7D8D-424E-4E1D-87CB-A6DB78197DD5}" dt="2025-11-18T18:38:18.645" v="1" actId="478"/>
          <ac:spMkLst>
            <pc:docMk/>
            <pc:sldMk cId="1041331582" sldId="269"/>
            <ac:spMk id="3" creationId="{F644EB0A-0FB2-DB21-3BB1-D649FEBD2B0F}"/>
          </ac:spMkLst>
        </pc:spChg>
        <pc:spChg chg="del">
          <ac:chgData name="Navin Dass" userId="dda85af7-ca5d-4e1d-8b35-3d931773d44f" providerId="ADAL" clId="{9E3D7D8D-424E-4E1D-87CB-A6DB78197DD5}" dt="2025-11-18T18:38:16.333" v="0" actId="478"/>
          <ac:spMkLst>
            <pc:docMk/>
            <pc:sldMk cId="1041331582" sldId="269"/>
            <ac:spMk id="6" creationId="{1BDE9FB4-F1FC-8B67-C9B7-18FC9869283C}"/>
          </ac:spMkLst>
        </pc:spChg>
        <pc:spChg chg="add del mod">
          <ac:chgData name="Navin Dass" userId="dda85af7-ca5d-4e1d-8b35-3d931773d44f" providerId="ADAL" clId="{9E3D7D8D-424E-4E1D-87CB-A6DB78197DD5}" dt="2025-11-18T18:38:19.673" v="2" actId="478"/>
          <ac:spMkLst>
            <pc:docMk/>
            <pc:sldMk cId="1041331582" sldId="269"/>
            <ac:spMk id="7" creationId="{1F78D08E-2026-75A9-5F04-4EA11ED48997}"/>
          </ac:spMkLst>
        </pc:spChg>
        <pc:picChg chg="add mod">
          <ac:chgData name="Navin Dass" userId="dda85af7-ca5d-4e1d-8b35-3d931773d44f" providerId="ADAL" clId="{9E3D7D8D-424E-4E1D-87CB-A6DB78197DD5}" dt="2025-11-18T18:38:20.436" v="3"/>
          <ac:picMkLst>
            <pc:docMk/>
            <pc:sldMk cId="1041331582" sldId="269"/>
            <ac:picMk id="8" creationId="{45DA7728-E9E8-02A1-CFCB-64EE3707B4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C5F64-0CCE-4F67-9D13-2564C14E605D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6CAB1-7968-4352-918B-77EAE5B924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9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CE4EC-065D-A11C-F809-16908EE4B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433" y="1122363"/>
            <a:ext cx="11643134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6BDB6DF-DD11-B5CC-688D-6AA7904BA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433" y="3602038"/>
            <a:ext cx="1164313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7A9D8588-8D15-5424-ED09-F57C93D1B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438207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fld id="{9EC550AC-6742-4A3A-90C8-F99495E6E253}" type="datetime1">
              <a:rPr lang="de-DE" smtClean="0"/>
              <a:pPr/>
              <a:t>18.11.2025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9B01B1D5-FA16-EBB0-3312-7AF506B31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433" y="6442137"/>
            <a:ext cx="27432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r>
              <a:rPr lang="de-DE"/>
              <a:t>www.urban-climate.de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C935F340-EF90-2A7C-7F49-90F8162DD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367" y="6433254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33E69E36-8B14-4E77-AA25-109F5D21241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290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445D8B-17C0-031E-E96A-4E88303E3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5341F053-BF3D-1DCA-9A6B-2D6EFEAE0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433" y="1015670"/>
            <a:ext cx="11643134" cy="67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0B3517F0-1B56-62C7-0FA8-0BE8EB703B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438207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fld id="{9EC550AC-6742-4A3A-90C8-F99495E6E253}" type="datetime1">
              <a:rPr lang="de-DE" smtClean="0"/>
              <a:pPr/>
              <a:t>18.11.2025</a:t>
            </a:fld>
            <a:endParaRPr lang="de-DE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7DDCFE0-A374-3EC4-84EA-EE69E65B9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433" y="6442137"/>
            <a:ext cx="27432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r>
              <a:rPr lang="de-DE"/>
              <a:t>www.urban-climate.de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3F15F47C-C2A4-8A72-322C-8CEA9BD9B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367" y="6433254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33E69E36-8B14-4E77-AA25-109F5D21241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818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E3C7C-AABF-B9D2-AA67-CB8F922D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BAE447-F8DC-47CC-8673-E64DA36D0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9B0AC1-F65F-85DF-AC85-42712F5D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69F9A0B6-BFC0-47FD-B8C8-65B431CE6429}" type="datetime1">
              <a:rPr lang="de-DE" smtClean="0"/>
              <a:t>18.11.2025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7E2323-272E-7161-D5EF-3B4687C7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8E67A7-B4B3-4833-D367-68AAD7C1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63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CA162F-8ADD-7544-B2F2-8B827F90C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6EA677-AC60-C7BF-E10E-680C25452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115C783-3EC8-33A9-9690-4477F91B23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8BED360E-5D98-4AD9-8FF6-59153028D1E6}" type="datetime1">
              <a:rPr lang="de-DE" smtClean="0"/>
              <a:t>18.11.2025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618E54-26B2-DE6C-A1F4-2BCEEF48D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5750AD-0BA9-F983-3993-B658BE21D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01021DAA-654C-BC6A-D334-0E0A5DC7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670"/>
            <a:ext cx="10515600" cy="67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383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4747A4-3855-00C9-8C3E-A7B37629E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1E3561-05BD-D475-3754-5797302D5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ACFD994-AF33-8B14-1865-0FD23E81F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058B759-970E-4669-B8A5-017FA7294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AC83BD6-F431-AF96-50CF-DF039D5393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0559A7F7-8200-4FCA-B447-493C029C580C}" type="datetime1">
              <a:rPr lang="de-DE" smtClean="0"/>
              <a:t>18.11.2025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9E28C16-EA6D-40AE-6F4C-CE35614F9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4A1D0FF-FF45-0A55-0B3A-C1D1BB08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itelplatzhalter 1">
            <a:extLst>
              <a:ext uri="{FF2B5EF4-FFF2-40B4-BE49-F238E27FC236}">
                <a16:creationId xmlns:a16="http://schemas.microsoft.com/office/drawing/2014/main" id="{42CD6EA8-0B1C-04BB-175E-9B917F746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670"/>
            <a:ext cx="10515600" cy="67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0038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368398-667F-1290-5170-8BE06421DF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D93110A9-C0CD-47EF-BFFD-E2FC9F6E22DB}" type="datetime1">
              <a:rPr lang="de-DE" smtClean="0"/>
              <a:t>18.11.2025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8852D51-D639-F815-6443-79AA7B4D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815209-E27D-AA75-4E79-2587AD2D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8ACD1132-C764-3BC4-C360-8B915B3F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670"/>
            <a:ext cx="10515600" cy="67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0666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8C01396-D8A2-B108-7F54-585FD9B366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ED439F62-303F-4601-8078-214A87A35A57}" type="datetime1">
              <a:rPr lang="de-DE" smtClean="0"/>
              <a:t>18.11.2025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E1C81A-2721-6869-465C-DE7B7D2D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FE1EC0-8CFF-97CE-C200-3F2FCC37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3464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D8669F-91F3-B113-E8B2-79AD5AFB9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02DDA0-C6D7-875E-D57A-C228ED889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2DA7E8E-2FD0-9B03-B680-26E82F1A0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AE04B9-AE40-33BC-84F8-0AC7287AF0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F213BFB3-6BC0-4DD1-B1E8-75B8EE27E498}" type="datetime1">
              <a:rPr lang="de-DE" smtClean="0"/>
              <a:t>18.11.2025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6FB453-FDFB-9B51-77F8-1C43B0C97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61D9B8-A345-2A50-D95F-1CBA31F5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26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D17DC-5C2B-58AB-AF2B-9B7D5C856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38FA3B8-130C-03E4-EFDD-90FD12A9D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9F3BCF-A533-DECE-0986-17F6673B7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3BDFC2-56AA-258A-9121-98E95C06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F62ACC25-4832-4D98-ADE1-3048A1BD6149}" type="datetime1">
              <a:rPr lang="de-DE" smtClean="0"/>
              <a:t>18.11.2025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1FB60A-0705-8760-EA36-C43238029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78FA44-1F88-A3EB-CB96-1032A7DB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647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63E7B4-0656-3B3E-06AD-945F2F089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714558-D027-99E5-2AB8-AE286797AD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0FA730C7-2E9A-4F0A-BAEC-BD61BA3E2C5B}" type="datetime1">
              <a:rPr lang="de-DE" smtClean="0"/>
              <a:t>18.11.2025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8FD6C0-3E09-B1D3-CF23-901FFE257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B13066-2E2E-B01F-07E6-B14415058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9B203674-0A74-832C-1666-7FB843C5F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670"/>
            <a:ext cx="10515600" cy="67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0322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9007110-0F85-34C4-0DAB-A44B48EC9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50323"/>
            <a:ext cx="2628900" cy="5126640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9653F1F-D809-0FFE-5559-27DBB7E1F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50323"/>
            <a:ext cx="7734300" cy="512663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E18743-0E85-9042-A469-B3813ACF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0200" y="6433254"/>
            <a:ext cx="2743200" cy="365125"/>
          </a:xfrm>
          <a:prstGeom prst="rect">
            <a:avLst/>
          </a:prstGeom>
        </p:spPr>
        <p:txBody>
          <a:bodyPr/>
          <a:lstStyle/>
          <a:p>
            <a:fld id="{10CF35D3-EB61-4DB8-BE1C-B2C5E63E1E9D}" type="datetime1">
              <a:rPr lang="de-DE" smtClean="0"/>
              <a:t>18.11.2025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AD0DBE-C911-D500-756B-B111A328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442137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E0AE2C-FE45-CE82-ED64-79DC2076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0170"/>
            <a:ext cx="2743200" cy="365125"/>
          </a:xfrm>
          <a:prstGeom prst="rect">
            <a:avLst/>
          </a:prstGeom>
        </p:spPr>
        <p:txBody>
          <a:bodyPr/>
          <a:lstStyle/>
          <a:p>
            <a:fld id="{33E69E36-8B14-4E77-AA25-109F5D2124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512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799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draußen, Himmel, Landschaft, Baum enthält.&#10;&#10;Automatisch generierte Beschreibung">
            <a:extLst>
              <a:ext uri="{FF2B5EF4-FFF2-40B4-BE49-F238E27FC236}">
                <a16:creationId xmlns:a16="http://schemas.microsoft.com/office/drawing/2014/main" id="{FD5A7019-C803-1507-6159-91FE77516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"/>
          <a:stretch/>
        </p:blipFill>
        <p:spPr>
          <a:xfrm>
            <a:off x="-85458" y="-1"/>
            <a:ext cx="12284912" cy="6855689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E90C8E80-F97C-D609-1861-5BC4FEAB6FF2}"/>
              </a:ext>
            </a:extLst>
          </p:cNvPr>
          <p:cNvGrpSpPr/>
          <p:nvPr userDrawn="1"/>
        </p:nvGrpSpPr>
        <p:grpSpPr>
          <a:xfrm>
            <a:off x="-88481" y="507767"/>
            <a:ext cx="12288101" cy="2908922"/>
            <a:chOff x="-12582" y="458241"/>
            <a:chExt cx="3073292" cy="6137146"/>
          </a:xfrm>
          <a:solidFill>
            <a:srgbClr val="FFFFFF">
              <a:alpha val="89804"/>
            </a:srgbClr>
          </a:solidFill>
        </p:grpSpPr>
        <p:sp>
          <p:nvSpPr>
            <p:cNvPr id="21" name="Rechteck: eine Ecke abgeschnitten 161">
              <a:extLst>
                <a:ext uri="{FF2B5EF4-FFF2-40B4-BE49-F238E27FC236}">
                  <a16:creationId xmlns:a16="http://schemas.microsoft.com/office/drawing/2014/main" id="{BF7F9AA5-2B83-62AF-6FF2-3D1E20D29CE6}"/>
                </a:ext>
              </a:extLst>
            </p:cNvPr>
            <p:cNvSpPr/>
            <p:nvPr/>
          </p:nvSpPr>
          <p:spPr>
            <a:xfrm flipH="1">
              <a:off x="-11639" y="458241"/>
              <a:ext cx="3072349" cy="1442371"/>
            </a:xfrm>
            <a:custGeom>
              <a:avLst/>
              <a:gdLst>
                <a:gd name="connsiteX0" fmla="*/ 0 w 2384611"/>
                <a:gd name="connsiteY0" fmla="*/ 0 h 1045882"/>
                <a:gd name="connsiteX1" fmla="*/ 2210294 w 2384611"/>
                <a:gd name="connsiteY1" fmla="*/ 0 h 1045882"/>
                <a:gd name="connsiteX2" fmla="*/ 2384611 w 2384611"/>
                <a:gd name="connsiteY2" fmla="*/ 174317 h 1045882"/>
                <a:gd name="connsiteX3" fmla="*/ 2384611 w 2384611"/>
                <a:gd name="connsiteY3" fmla="*/ 1045882 h 1045882"/>
                <a:gd name="connsiteX4" fmla="*/ 0 w 2384611"/>
                <a:gd name="connsiteY4" fmla="*/ 1045882 h 1045882"/>
                <a:gd name="connsiteX5" fmla="*/ 0 w 2384611"/>
                <a:gd name="connsiteY5" fmla="*/ 0 h 1045882"/>
                <a:gd name="connsiteX0" fmla="*/ 0 w 2384611"/>
                <a:gd name="connsiteY0" fmla="*/ 0 h 1045882"/>
                <a:gd name="connsiteX1" fmla="*/ 1815847 w 2384611"/>
                <a:gd name="connsiteY1" fmla="*/ 17930 h 1045882"/>
                <a:gd name="connsiteX2" fmla="*/ 2384611 w 2384611"/>
                <a:gd name="connsiteY2" fmla="*/ 174317 h 1045882"/>
                <a:gd name="connsiteX3" fmla="*/ 2384611 w 2384611"/>
                <a:gd name="connsiteY3" fmla="*/ 1045882 h 1045882"/>
                <a:gd name="connsiteX4" fmla="*/ 0 w 2384611"/>
                <a:gd name="connsiteY4" fmla="*/ 1045882 h 1045882"/>
                <a:gd name="connsiteX5" fmla="*/ 0 w 2384611"/>
                <a:gd name="connsiteY5" fmla="*/ 0 h 1045882"/>
                <a:gd name="connsiteX0" fmla="*/ 0 w 2384611"/>
                <a:gd name="connsiteY0" fmla="*/ 0 h 1045882"/>
                <a:gd name="connsiteX1" fmla="*/ 2384611 w 2384611"/>
                <a:gd name="connsiteY1" fmla="*/ 174317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  <a:gd name="connsiteX0" fmla="*/ 0 w 2384611"/>
                <a:gd name="connsiteY0" fmla="*/ 0 h 1045882"/>
                <a:gd name="connsiteX1" fmla="*/ 2384611 w 2384611"/>
                <a:gd name="connsiteY1" fmla="*/ 286381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  <a:gd name="connsiteX0" fmla="*/ 0 w 2384611"/>
                <a:gd name="connsiteY0" fmla="*/ 0 h 1045882"/>
                <a:gd name="connsiteX1" fmla="*/ 2384611 w 2384611"/>
                <a:gd name="connsiteY1" fmla="*/ 347082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  <a:gd name="connsiteX0" fmla="*/ 0 w 2384611"/>
                <a:gd name="connsiteY0" fmla="*/ 0 h 1045882"/>
                <a:gd name="connsiteX1" fmla="*/ 2384611 w 2384611"/>
                <a:gd name="connsiteY1" fmla="*/ 417122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4611" h="1045882">
                  <a:moveTo>
                    <a:pt x="0" y="0"/>
                  </a:moveTo>
                  <a:lnTo>
                    <a:pt x="2384611" y="417122"/>
                  </a:lnTo>
                  <a:lnTo>
                    <a:pt x="2384611" y="1045882"/>
                  </a:lnTo>
                  <a:lnTo>
                    <a:pt x="0" y="104588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0831FB98-87A4-F03F-5331-C3BE509AF9A4}"/>
                </a:ext>
              </a:extLst>
            </p:cNvPr>
            <p:cNvSpPr/>
            <p:nvPr/>
          </p:nvSpPr>
          <p:spPr>
            <a:xfrm>
              <a:off x="-12582" y="1900613"/>
              <a:ext cx="3073282" cy="46947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9D0FBB0-BD3F-8442-76FE-C3AA98BC691B}"/>
              </a:ext>
            </a:extLst>
          </p:cNvPr>
          <p:cNvGrpSpPr/>
          <p:nvPr userDrawn="1"/>
        </p:nvGrpSpPr>
        <p:grpSpPr>
          <a:xfrm flipH="1" flipV="1">
            <a:off x="-87718" y="3416686"/>
            <a:ext cx="12312000" cy="3332952"/>
            <a:chOff x="-12582" y="458241"/>
            <a:chExt cx="3073292" cy="6137146"/>
          </a:xfrm>
          <a:solidFill>
            <a:srgbClr val="FFFFFF">
              <a:alpha val="89804"/>
            </a:srgbClr>
          </a:solidFill>
        </p:grpSpPr>
        <p:sp>
          <p:nvSpPr>
            <p:cNvPr id="10" name="Rechteck: eine Ecke abgeschnitten 161">
              <a:extLst>
                <a:ext uri="{FF2B5EF4-FFF2-40B4-BE49-F238E27FC236}">
                  <a16:creationId xmlns:a16="http://schemas.microsoft.com/office/drawing/2014/main" id="{8D41C50E-ECA5-55A2-69F2-8F6F2E009431}"/>
                </a:ext>
              </a:extLst>
            </p:cNvPr>
            <p:cNvSpPr/>
            <p:nvPr/>
          </p:nvSpPr>
          <p:spPr>
            <a:xfrm flipH="1">
              <a:off x="-11639" y="458241"/>
              <a:ext cx="3072349" cy="1442371"/>
            </a:xfrm>
            <a:custGeom>
              <a:avLst/>
              <a:gdLst>
                <a:gd name="connsiteX0" fmla="*/ 0 w 2384611"/>
                <a:gd name="connsiteY0" fmla="*/ 0 h 1045882"/>
                <a:gd name="connsiteX1" fmla="*/ 2210294 w 2384611"/>
                <a:gd name="connsiteY1" fmla="*/ 0 h 1045882"/>
                <a:gd name="connsiteX2" fmla="*/ 2384611 w 2384611"/>
                <a:gd name="connsiteY2" fmla="*/ 174317 h 1045882"/>
                <a:gd name="connsiteX3" fmla="*/ 2384611 w 2384611"/>
                <a:gd name="connsiteY3" fmla="*/ 1045882 h 1045882"/>
                <a:gd name="connsiteX4" fmla="*/ 0 w 2384611"/>
                <a:gd name="connsiteY4" fmla="*/ 1045882 h 1045882"/>
                <a:gd name="connsiteX5" fmla="*/ 0 w 2384611"/>
                <a:gd name="connsiteY5" fmla="*/ 0 h 1045882"/>
                <a:gd name="connsiteX0" fmla="*/ 0 w 2384611"/>
                <a:gd name="connsiteY0" fmla="*/ 0 h 1045882"/>
                <a:gd name="connsiteX1" fmla="*/ 1815847 w 2384611"/>
                <a:gd name="connsiteY1" fmla="*/ 17930 h 1045882"/>
                <a:gd name="connsiteX2" fmla="*/ 2384611 w 2384611"/>
                <a:gd name="connsiteY2" fmla="*/ 174317 h 1045882"/>
                <a:gd name="connsiteX3" fmla="*/ 2384611 w 2384611"/>
                <a:gd name="connsiteY3" fmla="*/ 1045882 h 1045882"/>
                <a:gd name="connsiteX4" fmla="*/ 0 w 2384611"/>
                <a:gd name="connsiteY4" fmla="*/ 1045882 h 1045882"/>
                <a:gd name="connsiteX5" fmla="*/ 0 w 2384611"/>
                <a:gd name="connsiteY5" fmla="*/ 0 h 1045882"/>
                <a:gd name="connsiteX0" fmla="*/ 0 w 2384611"/>
                <a:gd name="connsiteY0" fmla="*/ 0 h 1045882"/>
                <a:gd name="connsiteX1" fmla="*/ 2384611 w 2384611"/>
                <a:gd name="connsiteY1" fmla="*/ 174317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  <a:gd name="connsiteX0" fmla="*/ 0 w 2384611"/>
                <a:gd name="connsiteY0" fmla="*/ 0 h 1045882"/>
                <a:gd name="connsiteX1" fmla="*/ 2384611 w 2384611"/>
                <a:gd name="connsiteY1" fmla="*/ 286381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  <a:gd name="connsiteX0" fmla="*/ 0 w 2384611"/>
                <a:gd name="connsiteY0" fmla="*/ 0 h 1045882"/>
                <a:gd name="connsiteX1" fmla="*/ 2384611 w 2384611"/>
                <a:gd name="connsiteY1" fmla="*/ 347082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  <a:gd name="connsiteX0" fmla="*/ 0 w 2384611"/>
                <a:gd name="connsiteY0" fmla="*/ 0 h 1045882"/>
                <a:gd name="connsiteX1" fmla="*/ 2384611 w 2384611"/>
                <a:gd name="connsiteY1" fmla="*/ 417122 h 1045882"/>
                <a:gd name="connsiteX2" fmla="*/ 2384611 w 2384611"/>
                <a:gd name="connsiteY2" fmla="*/ 1045882 h 1045882"/>
                <a:gd name="connsiteX3" fmla="*/ 0 w 2384611"/>
                <a:gd name="connsiteY3" fmla="*/ 1045882 h 1045882"/>
                <a:gd name="connsiteX4" fmla="*/ 0 w 2384611"/>
                <a:gd name="connsiteY4" fmla="*/ 0 h 104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4611" h="1045882">
                  <a:moveTo>
                    <a:pt x="0" y="0"/>
                  </a:moveTo>
                  <a:lnTo>
                    <a:pt x="2384611" y="417122"/>
                  </a:lnTo>
                  <a:lnTo>
                    <a:pt x="2384611" y="1045882"/>
                  </a:lnTo>
                  <a:lnTo>
                    <a:pt x="0" y="104588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0B2AF552-2782-CB80-EBAA-A60D694CB4CB}"/>
                </a:ext>
              </a:extLst>
            </p:cNvPr>
            <p:cNvSpPr/>
            <p:nvPr/>
          </p:nvSpPr>
          <p:spPr>
            <a:xfrm>
              <a:off x="-12582" y="1900613"/>
              <a:ext cx="3073282" cy="46947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17" name="Grafik 16">
            <a:extLst>
              <a:ext uri="{FF2B5EF4-FFF2-40B4-BE49-F238E27FC236}">
                <a16:creationId xmlns:a16="http://schemas.microsoft.com/office/drawing/2014/main" id="{72EE407D-0A4B-B6D9-6F72-CA5F65C12B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1" y="108361"/>
            <a:ext cx="576000" cy="57600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87C38EE6-62C8-7235-62CF-0C8270965AE0}"/>
              </a:ext>
            </a:extLst>
          </p:cNvPr>
          <p:cNvSpPr txBox="1"/>
          <p:nvPr userDrawn="1"/>
        </p:nvSpPr>
        <p:spPr>
          <a:xfrm>
            <a:off x="838200" y="211695"/>
            <a:ext cx="479801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DE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URBAN-CLIMATE</a:t>
            </a:r>
          </a:p>
        </p:txBody>
      </p:sp>
      <p:sp>
        <p:nvSpPr>
          <p:cNvPr id="19" name="Rechteck: eine Ecke abgeschnitten 161">
            <a:extLst>
              <a:ext uri="{FF2B5EF4-FFF2-40B4-BE49-F238E27FC236}">
                <a16:creationId xmlns:a16="http://schemas.microsoft.com/office/drawing/2014/main" id="{EF8947B0-D94A-62CC-5028-DC50DD50FD15}"/>
              </a:ext>
            </a:extLst>
          </p:cNvPr>
          <p:cNvSpPr/>
          <p:nvPr userDrawn="1"/>
        </p:nvSpPr>
        <p:spPr>
          <a:xfrm>
            <a:off x="-89196" y="6212840"/>
            <a:ext cx="12288061" cy="508000"/>
          </a:xfrm>
          <a:custGeom>
            <a:avLst/>
            <a:gdLst>
              <a:gd name="connsiteX0" fmla="*/ 0 w 2384611"/>
              <a:gd name="connsiteY0" fmla="*/ 0 h 1045882"/>
              <a:gd name="connsiteX1" fmla="*/ 2210294 w 2384611"/>
              <a:gd name="connsiteY1" fmla="*/ 0 h 1045882"/>
              <a:gd name="connsiteX2" fmla="*/ 2384611 w 2384611"/>
              <a:gd name="connsiteY2" fmla="*/ 174317 h 1045882"/>
              <a:gd name="connsiteX3" fmla="*/ 2384611 w 2384611"/>
              <a:gd name="connsiteY3" fmla="*/ 1045882 h 1045882"/>
              <a:gd name="connsiteX4" fmla="*/ 0 w 2384611"/>
              <a:gd name="connsiteY4" fmla="*/ 1045882 h 1045882"/>
              <a:gd name="connsiteX5" fmla="*/ 0 w 2384611"/>
              <a:gd name="connsiteY5" fmla="*/ 0 h 1045882"/>
              <a:gd name="connsiteX0" fmla="*/ 0 w 2384611"/>
              <a:gd name="connsiteY0" fmla="*/ 0 h 1045882"/>
              <a:gd name="connsiteX1" fmla="*/ 1815847 w 2384611"/>
              <a:gd name="connsiteY1" fmla="*/ 17930 h 1045882"/>
              <a:gd name="connsiteX2" fmla="*/ 2384611 w 2384611"/>
              <a:gd name="connsiteY2" fmla="*/ 174317 h 1045882"/>
              <a:gd name="connsiteX3" fmla="*/ 2384611 w 2384611"/>
              <a:gd name="connsiteY3" fmla="*/ 1045882 h 1045882"/>
              <a:gd name="connsiteX4" fmla="*/ 0 w 2384611"/>
              <a:gd name="connsiteY4" fmla="*/ 1045882 h 1045882"/>
              <a:gd name="connsiteX5" fmla="*/ 0 w 2384611"/>
              <a:gd name="connsiteY5" fmla="*/ 0 h 1045882"/>
              <a:gd name="connsiteX0" fmla="*/ 0 w 2384611"/>
              <a:gd name="connsiteY0" fmla="*/ 0 h 1045882"/>
              <a:gd name="connsiteX1" fmla="*/ 2384611 w 2384611"/>
              <a:gd name="connsiteY1" fmla="*/ 174317 h 1045882"/>
              <a:gd name="connsiteX2" fmla="*/ 2384611 w 2384611"/>
              <a:gd name="connsiteY2" fmla="*/ 1045882 h 1045882"/>
              <a:gd name="connsiteX3" fmla="*/ 0 w 2384611"/>
              <a:gd name="connsiteY3" fmla="*/ 1045882 h 1045882"/>
              <a:gd name="connsiteX4" fmla="*/ 0 w 2384611"/>
              <a:gd name="connsiteY4" fmla="*/ 0 h 1045882"/>
              <a:gd name="connsiteX0" fmla="*/ 0 w 2384611"/>
              <a:gd name="connsiteY0" fmla="*/ 0 h 1045882"/>
              <a:gd name="connsiteX1" fmla="*/ 2384611 w 2384611"/>
              <a:gd name="connsiteY1" fmla="*/ 286381 h 1045882"/>
              <a:gd name="connsiteX2" fmla="*/ 2384611 w 2384611"/>
              <a:gd name="connsiteY2" fmla="*/ 1045882 h 1045882"/>
              <a:gd name="connsiteX3" fmla="*/ 0 w 2384611"/>
              <a:gd name="connsiteY3" fmla="*/ 1045882 h 1045882"/>
              <a:gd name="connsiteX4" fmla="*/ 0 w 2384611"/>
              <a:gd name="connsiteY4" fmla="*/ 0 h 1045882"/>
              <a:gd name="connsiteX0" fmla="*/ 0 w 2384611"/>
              <a:gd name="connsiteY0" fmla="*/ 0 h 1045882"/>
              <a:gd name="connsiteX1" fmla="*/ 2384611 w 2384611"/>
              <a:gd name="connsiteY1" fmla="*/ 347082 h 1045882"/>
              <a:gd name="connsiteX2" fmla="*/ 2384611 w 2384611"/>
              <a:gd name="connsiteY2" fmla="*/ 1045882 h 1045882"/>
              <a:gd name="connsiteX3" fmla="*/ 0 w 2384611"/>
              <a:gd name="connsiteY3" fmla="*/ 1045882 h 1045882"/>
              <a:gd name="connsiteX4" fmla="*/ 0 w 2384611"/>
              <a:gd name="connsiteY4" fmla="*/ 0 h 1045882"/>
              <a:gd name="connsiteX0" fmla="*/ 0 w 2384611"/>
              <a:gd name="connsiteY0" fmla="*/ 0 h 1045882"/>
              <a:gd name="connsiteX1" fmla="*/ 2384611 w 2384611"/>
              <a:gd name="connsiteY1" fmla="*/ 417122 h 1045882"/>
              <a:gd name="connsiteX2" fmla="*/ 2384611 w 2384611"/>
              <a:gd name="connsiteY2" fmla="*/ 1045882 h 1045882"/>
              <a:gd name="connsiteX3" fmla="*/ 0 w 2384611"/>
              <a:gd name="connsiteY3" fmla="*/ 1045882 h 1045882"/>
              <a:gd name="connsiteX4" fmla="*/ 0 w 2384611"/>
              <a:gd name="connsiteY4" fmla="*/ 0 h 104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4611" h="1045882">
                <a:moveTo>
                  <a:pt x="0" y="0"/>
                </a:moveTo>
                <a:lnTo>
                  <a:pt x="2384611" y="417122"/>
                </a:lnTo>
                <a:lnTo>
                  <a:pt x="2384611" y="1045882"/>
                </a:lnTo>
                <a:lnTo>
                  <a:pt x="0" y="104588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entury Gothic" panose="020B0502020202020204" pitchFamily="34" charset="0"/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D2245D4-F88D-3D1D-855B-543B9D8D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433" y="1015670"/>
            <a:ext cx="11643133" cy="675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005F44-F006-CDC4-A83A-5645E34B6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433" y="1825625"/>
            <a:ext cx="116431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D81D22D-6370-760B-9301-A3081B38CA3D}"/>
              </a:ext>
            </a:extLst>
          </p:cNvPr>
          <p:cNvSpPr/>
          <p:nvPr userDrawn="1"/>
        </p:nvSpPr>
        <p:spPr>
          <a:xfrm>
            <a:off x="-89196" y="6712097"/>
            <a:ext cx="12281196" cy="143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276B892E-C01B-8D77-5F17-80B8208C82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438207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fld id="{9EC550AC-6742-4A3A-90C8-F99495E6E253}" type="datetime1">
              <a:rPr lang="de-DE" smtClean="0"/>
              <a:pPr/>
              <a:t>18.11.2025</a:t>
            </a:fld>
            <a:endParaRPr lang="de-DE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D49D0D0-FC44-3122-8F3E-38523E17B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433" y="6442137"/>
            <a:ext cx="27432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r>
              <a:rPr lang="de-DE"/>
              <a:t>www.urban-climate.de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FFADFBCB-18FF-2C86-B492-6046BD663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367" y="6433254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33E69E36-8B14-4E77-AA25-109F5D21241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39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jpg"/><Relationship Id="rId21" Type="http://schemas.openxmlformats.org/officeDocument/2006/relationships/image" Target="../media/image22.pn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17" Type="http://schemas.openxmlformats.org/officeDocument/2006/relationships/image" Target="../media/image18.jp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jp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24" Type="http://schemas.openxmlformats.org/officeDocument/2006/relationships/image" Target="../media/image25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jpg"/><Relationship Id="rId14" Type="http://schemas.openxmlformats.org/officeDocument/2006/relationships/image" Target="../media/image15.jpg"/><Relationship Id="rId22" Type="http://schemas.openxmlformats.org/officeDocument/2006/relationships/image" Target="../media/image23.png"/><Relationship Id="rId27" Type="http://schemas.openxmlformats.org/officeDocument/2006/relationships/image" Target="../media/image2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g"/><Relationship Id="rId18" Type="http://schemas.openxmlformats.org/officeDocument/2006/relationships/image" Target="../media/image53.png"/><Relationship Id="rId3" Type="http://schemas.openxmlformats.org/officeDocument/2006/relationships/image" Target="../media/image39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jpg"/><Relationship Id="rId2" Type="http://schemas.openxmlformats.org/officeDocument/2006/relationships/image" Target="../media/image38.png"/><Relationship Id="rId16" Type="http://schemas.openxmlformats.org/officeDocument/2006/relationships/image" Target="../media/image51.sv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10" Type="http://schemas.openxmlformats.org/officeDocument/2006/relationships/image" Target="../media/image45.png"/><Relationship Id="rId19" Type="http://schemas.openxmlformats.org/officeDocument/2006/relationships/image" Target="../media/image54.sv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27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4E4DCD97-E157-BA08-E67F-3FA496BB82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b="1" dirty="0"/>
              <a:t>intelligent mit den</a:t>
            </a:r>
            <a:br>
              <a:rPr lang="de-DE" b="1" dirty="0"/>
            </a:br>
            <a:r>
              <a:rPr lang="de-DE" b="1" dirty="0"/>
              <a:t>Klimaveränderungen umgehen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1FA056-9563-F665-D930-F079D9214E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367" y="6433254"/>
            <a:ext cx="2743200" cy="365125"/>
          </a:xfrm>
        </p:spPr>
        <p:txBody>
          <a:bodyPr/>
          <a:lstStyle/>
          <a:p>
            <a:fld id="{33E69E36-8B14-4E77-AA25-109F5D21241F}" type="slidenum">
              <a:rPr lang="de-DE" smtClean="0"/>
              <a:t>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5E6DF3-0AFC-D581-2660-C7812C620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433" y="6442137"/>
            <a:ext cx="2743200" cy="365125"/>
          </a:xfrm>
        </p:spPr>
        <p:txBody>
          <a:bodyPr/>
          <a:lstStyle/>
          <a:p>
            <a:r>
              <a:rPr lang="de-DE" dirty="0"/>
              <a:t>www.urban-climate.de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67567B8-C626-2F41-8A80-0E89893DCF94}"/>
              </a:ext>
            </a:extLst>
          </p:cNvPr>
          <p:cNvSpPr/>
          <p:nvPr/>
        </p:nvSpPr>
        <p:spPr>
          <a:xfrm>
            <a:off x="3395999" y="2637000"/>
            <a:ext cx="5400000" cy="792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Century Gothic" panose="020B0502020202020204" pitchFamily="34" charset="0"/>
              </a:rPr>
              <a:t>URBAN-CLIMATE</a:t>
            </a:r>
            <a:endParaRPr lang="de-DE" sz="4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924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hteck 59">
            <a:extLst>
              <a:ext uri="{FF2B5EF4-FFF2-40B4-BE49-F238E27FC236}">
                <a16:creationId xmlns:a16="http://schemas.microsoft.com/office/drawing/2014/main" id="{E88ECE4D-B333-1225-2FEF-CA5B72A2C21A}"/>
              </a:ext>
            </a:extLst>
          </p:cNvPr>
          <p:cNvSpPr/>
          <p:nvPr/>
        </p:nvSpPr>
        <p:spPr>
          <a:xfrm>
            <a:off x="264744" y="5077954"/>
            <a:ext cx="4678680" cy="913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9759" y="216762"/>
            <a:ext cx="684864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:</a:t>
            </a:r>
            <a:r>
              <a:rPr spc="-35" dirty="0"/>
              <a:t> </a:t>
            </a:r>
            <a:r>
              <a:rPr dirty="0"/>
              <a:t>Stadtklima</a:t>
            </a:r>
            <a:r>
              <a:rPr spc="-40" dirty="0"/>
              <a:t> </a:t>
            </a:r>
            <a:r>
              <a:rPr dirty="0"/>
              <a:t>mit</a:t>
            </a:r>
            <a:r>
              <a:rPr spc="-60" dirty="0"/>
              <a:t> </a:t>
            </a:r>
            <a:r>
              <a:rPr dirty="0"/>
              <a:t>KI</a:t>
            </a:r>
            <a:r>
              <a:rPr spc="-45" dirty="0"/>
              <a:t> </a:t>
            </a:r>
            <a:r>
              <a:rPr dirty="0"/>
              <a:t>analysieren</a:t>
            </a:r>
            <a:r>
              <a:rPr spc="-50" dirty="0"/>
              <a:t> </a:t>
            </a:r>
            <a:r>
              <a:rPr dirty="0"/>
              <a:t>und</a:t>
            </a:r>
            <a:r>
              <a:rPr spc="-40" dirty="0"/>
              <a:t> </a:t>
            </a:r>
            <a:r>
              <a:rPr spc="-10" dirty="0"/>
              <a:t>prognostizieren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6212878"/>
            <a:ext cx="12192000" cy="508000"/>
          </a:xfrm>
          <a:custGeom>
            <a:avLst/>
            <a:gdLst/>
            <a:ahLst/>
            <a:cxnLst/>
            <a:rect l="l" t="t" r="r" b="b"/>
            <a:pathLst>
              <a:path w="12192000" h="508000">
                <a:moveTo>
                  <a:pt x="0" y="0"/>
                </a:moveTo>
                <a:lnTo>
                  <a:pt x="0" y="507961"/>
                </a:lnTo>
                <a:lnTo>
                  <a:pt x="12192000" y="507961"/>
                </a:lnTo>
                <a:lnTo>
                  <a:pt x="12192000" y="2024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7492" y="1365317"/>
            <a:ext cx="4714875" cy="1666482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29209">
              <a:spcBef>
                <a:spcPts val="275"/>
              </a:spcBef>
            </a:pPr>
            <a:r>
              <a:rPr lang="de-DE" sz="1200" b="1" dirty="0">
                <a:latin typeface="Century Gothic"/>
                <a:cs typeface="Century Gothic"/>
              </a:rPr>
              <a:t>Problem: </a:t>
            </a:r>
            <a:r>
              <a:rPr lang="de-DE" sz="1200" dirty="0">
                <a:latin typeface="Century Gothic"/>
                <a:cs typeface="Century Gothic"/>
              </a:rPr>
              <a:t>Städtische Hitzeinseln gefährden Ältere und Vorerkrankte</a:t>
            </a:r>
          </a:p>
          <a:p>
            <a:pPr marL="12700" marR="29209">
              <a:spcBef>
                <a:spcPts val="275"/>
              </a:spcBef>
            </a:pPr>
            <a:r>
              <a:rPr lang="de-DE" sz="100" dirty="0">
                <a:latin typeface="Century Gothic"/>
                <a:cs typeface="Century Gothic"/>
              </a:rPr>
              <a:t> </a:t>
            </a:r>
          </a:p>
          <a:p>
            <a:pPr marL="12700" marR="29209">
              <a:spcBef>
                <a:spcPts val="275"/>
              </a:spcBef>
            </a:pPr>
            <a:r>
              <a:rPr lang="de-DE" sz="1200" b="1" dirty="0">
                <a:latin typeface="Century Gothic"/>
                <a:cs typeface="Century Gothic"/>
              </a:rPr>
              <a:t>Ziel: </a:t>
            </a:r>
            <a:r>
              <a:rPr lang="de-DE" sz="1200" dirty="0" err="1">
                <a:latin typeface="Century Gothic"/>
                <a:cs typeface="Century Gothic"/>
              </a:rPr>
              <a:t>Heatmap</a:t>
            </a:r>
            <a:r>
              <a:rPr lang="de-DE" sz="1200" dirty="0">
                <a:latin typeface="Century Gothic"/>
                <a:cs typeface="Century Gothic"/>
              </a:rPr>
              <a:t> für kühle Erholungsorte &amp; Hitze-Hotspots</a:t>
            </a:r>
          </a:p>
          <a:p>
            <a:pPr marL="12700" marR="29209">
              <a:spcBef>
                <a:spcPts val="275"/>
              </a:spcBef>
            </a:pPr>
            <a:r>
              <a:rPr lang="de-DE" sz="100" dirty="0">
                <a:latin typeface="Century Gothic"/>
                <a:cs typeface="Century Gothic"/>
              </a:rPr>
              <a:t> </a:t>
            </a:r>
          </a:p>
          <a:p>
            <a:pPr marL="12700" marR="29209">
              <a:spcBef>
                <a:spcPts val="275"/>
              </a:spcBef>
            </a:pPr>
            <a:r>
              <a:rPr lang="de-DE" sz="1200" b="1" dirty="0">
                <a:latin typeface="Century Gothic"/>
                <a:cs typeface="Century Gothic"/>
              </a:rPr>
              <a:t>Lösung: </a:t>
            </a:r>
            <a:r>
              <a:rPr lang="de-DE" sz="1200" dirty="0">
                <a:latin typeface="Century Gothic"/>
                <a:cs typeface="Century Gothic"/>
              </a:rPr>
              <a:t>Kostengünstige Wetter- &amp; Bodensensoren, </a:t>
            </a:r>
            <a:r>
              <a:rPr lang="de-DE" sz="1200" dirty="0" err="1">
                <a:latin typeface="Century Gothic"/>
                <a:cs typeface="Century Gothic"/>
              </a:rPr>
              <a:t>LoRaWAN</a:t>
            </a:r>
            <a:r>
              <a:rPr lang="de-DE" sz="1200" dirty="0">
                <a:latin typeface="Century Gothic"/>
                <a:cs typeface="Century Gothic"/>
              </a:rPr>
              <a:t>-Datenübertragung, KI-Analysen</a:t>
            </a:r>
          </a:p>
          <a:p>
            <a:pPr marL="12700" marR="29209">
              <a:spcBef>
                <a:spcPts val="275"/>
              </a:spcBef>
            </a:pPr>
            <a:r>
              <a:rPr lang="de-DE" sz="100" dirty="0">
                <a:latin typeface="Century Gothic"/>
                <a:cs typeface="Century Gothic"/>
              </a:rPr>
              <a:t> </a:t>
            </a:r>
          </a:p>
          <a:p>
            <a:pPr marL="12700" marR="29209">
              <a:spcBef>
                <a:spcPts val="275"/>
              </a:spcBef>
            </a:pPr>
            <a:r>
              <a:rPr lang="de-DE" sz="1200" b="1" dirty="0">
                <a:latin typeface="Century Gothic"/>
                <a:cs typeface="Century Gothic"/>
              </a:rPr>
              <a:t>Nutzen: </a:t>
            </a:r>
            <a:r>
              <a:rPr lang="de-DE" sz="1200" dirty="0">
                <a:latin typeface="Century Gothic"/>
                <a:cs typeface="Century Gothic"/>
              </a:rPr>
              <a:t>Wasserersparnis (gezielte Bewässerung) &amp; bessere Stadtplanung (Frischluftschneisen, Schattenzonen)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173" y="6517511"/>
            <a:ext cx="17430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entury Gothic"/>
                <a:cs typeface="Century Gothic"/>
              </a:rPr>
              <a:t>www.urban-climate.de</a:t>
            </a:r>
            <a:endParaRPr sz="1200" dirty="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23649" y="1177950"/>
            <a:ext cx="6369931" cy="2740342"/>
            <a:chOff x="5523649" y="1177950"/>
            <a:chExt cx="6369931" cy="2740342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26519" y="1182954"/>
              <a:ext cx="2088184" cy="13456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3649" y="2694114"/>
              <a:ext cx="2088183" cy="12241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52959" y="1177950"/>
              <a:ext cx="2040621" cy="13644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77637" y="2694114"/>
              <a:ext cx="2073765" cy="122185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524704" y="3900823"/>
            <a:ext cx="20364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entury Gothic"/>
                <a:cs typeface="Century Gothic"/>
              </a:rPr>
              <a:t>Fortbildung</a:t>
            </a:r>
            <a:r>
              <a:rPr sz="700" spc="25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für</a:t>
            </a:r>
            <a:r>
              <a:rPr sz="700" spc="25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Studierende</a:t>
            </a:r>
            <a:r>
              <a:rPr sz="700" spc="10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(HOPP-</a:t>
            </a:r>
            <a:r>
              <a:rPr sz="700" spc="-10" dirty="0">
                <a:latin typeface="Century Gothic"/>
                <a:cs typeface="Century Gothic"/>
              </a:rPr>
              <a:t>Foundation)</a:t>
            </a:r>
            <a:endParaRPr sz="7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17456" y="2526858"/>
            <a:ext cx="157670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entury Gothic"/>
                <a:cs typeface="Century Gothic"/>
              </a:rPr>
              <a:t>Schüler</a:t>
            </a:r>
            <a:r>
              <a:rPr sz="700" spc="-10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entwickeln</a:t>
            </a:r>
            <a:r>
              <a:rPr sz="700" spc="10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LoRaWAN-</a:t>
            </a:r>
            <a:r>
              <a:rPr sz="700" spc="-10" dirty="0">
                <a:latin typeface="Century Gothic"/>
                <a:cs typeface="Century Gothic"/>
              </a:rPr>
              <a:t>Bridge</a:t>
            </a:r>
            <a:endParaRPr sz="7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33595" y="2524118"/>
            <a:ext cx="142811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de-DE" sz="700" dirty="0">
                <a:latin typeface="Century Gothic"/>
                <a:cs typeface="Century Gothic"/>
              </a:rPr>
              <a:t>Preisverleihung in Berlin</a:t>
            </a:r>
            <a:endParaRPr sz="7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57426" y="3907983"/>
            <a:ext cx="14846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entury Gothic"/>
                <a:cs typeface="Century Gothic"/>
              </a:rPr>
              <a:t>Fortbildung</a:t>
            </a:r>
            <a:r>
              <a:rPr sz="700" spc="5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für Lehrer</a:t>
            </a:r>
            <a:r>
              <a:rPr sz="700" spc="-20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(FACW</a:t>
            </a:r>
            <a:r>
              <a:rPr sz="700" spc="25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e.V.)</a:t>
            </a:r>
            <a:endParaRPr sz="700">
              <a:latin typeface="Century Gothic"/>
              <a:cs typeface="Century Gothic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7743" y="3506977"/>
            <a:ext cx="4791710" cy="1176655"/>
            <a:chOff x="237743" y="4948427"/>
            <a:chExt cx="4791710" cy="117665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743" y="4948427"/>
              <a:ext cx="4791455" cy="117652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71094" y="4981435"/>
              <a:ext cx="4672330" cy="1057910"/>
            </a:xfrm>
            <a:custGeom>
              <a:avLst/>
              <a:gdLst/>
              <a:ahLst/>
              <a:cxnLst/>
              <a:rect l="l" t="t" r="r" b="b"/>
              <a:pathLst>
                <a:path w="4672330" h="1057910">
                  <a:moveTo>
                    <a:pt x="4672177" y="0"/>
                  </a:moveTo>
                  <a:lnTo>
                    <a:pt x="0" y="0"/>
                  </a:lnTo>
                  <a:lnTo>
                    <a:pt x="0" y="1057427"/>
                  </a:lnTo>
                  <a:lnTo>
                    <a:pt x="4672177" y="1057427"/>
                  </a:lnTo>
                  <a:lnTo>
                    <a:pt x="4672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1094" y="4981435"/>
              <a:ext cx="4672330" cy="1057910"/>
            </a:xfrm>
            <a:custGeom>
              <a:avLst/>
              <a:gdLst/>
              <a:ahLst/>
              <a:cxnLst/>
              <a:rect l="l" t="t" r="r" b="b"/>
              <a:pathLst>
                <a:path w="4672330" h="1057910">
                  <a:moveTo>
                    <a:pt x="0" y="0"/>
                  </a:moveTo>
                  <a:lnTo>
                    <a:pt x="4672177" y="0"/>
                  </a:lnTo>
                  <a:lnTo>
                    <a:pt x="4672177" y="1057427"/>
                  </a:lnTo>
                  <a:lnTo>
                    <a:pt x="0" y="105742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8150" y="5039194"/>
              <a:ext cx="2536266" cy="9870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59559" y="5139487"/>
              <a:ext cx="1022815" cy="3337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60532" y="5580900"/>
              <a:ext cx="636384" cy="38370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9450302" y="5977739"/>
            <a:ext cx="12376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entury Gothic"/>
                <a:cs typeface="Century Gothic"/>
              </a:rPr>
              <a:t>urban-heat-</a:t>
            </a:r>
            <a:r>
              <a:rPr sz="700" dirty="0">
                <a:latin typeface="Century Gothic"/>
                <a:cs typeface="Century Gothic"/>
              </a:rPr>
              <a:t>map</a:t>
            </a:r>
            <a:r>
              <a:rPr sz="700" spc="60" dirty="0">
                <a:latin typeface="Century Gothic"/>
                <a:cs typeface="Century Gothic"/>
              </a:rPr>
              <a:t> </a:t>
            </a:r>
            <a:r>
              <a:rPr sz="700" spc="-10" dirty="0">
                <a:latin typeface="Century Gothic"/>
                <a:cs typeface="Century Gothic"/>
              </a:rPr>
              <a:t>(smartCity)</a:t>
            </a:r>
            <a:endParaRPr sz="700">
              <a:latin typeface="Century Gothic"/>
              <a:cs typeface="Century Gothic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682105" y="1181582"/>
            <a:ext cx="4238573" cy="4802799"/>
            <a:chOff x="7682105" y="1181582"/>
            <a:chExt cx="4238573" cy="4802799"/>
          </a:xfrm>
        </p:grpSpPr>
        <p:pic>
          <p:nvPicPr>
            <p:cNvPr id="25" name="object 25"/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00"/>
            <a:stretch/>
          </p:blipFill>
          <p:spPr>
            <a:xfrm>
              <a:off x="9450302" y="4068902"/>
              <a:ext cx="2470376" cy="19154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82105" y="1181582"/>
              <a:ext cx="2059975" cy="135959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7669405" y="2523525"/>
            <a:ext cx="9861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entury Gothic"/>
                <a:cs typeface="Century Gothic"/>
              </a:rPr>
              <a:t>BUGA</a:t>
            </a:r>
            <a:r>
              <a:rPr sz="700" spc="-15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Mannheim</a:t>
            </a:r>
            <a:r>
              <a:rPr sz="700" spc="-25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2023</a:t>
            </a:r>
            <a:endParaRPr sz="700">
              <a:latin typeface="Century Gothic"/>
              <a:cs typeface="Century Gothic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80749" y="4078084"/>
            <a:ext cx="2088180" cy="189910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7278978" y="5973385"/>
            <a:ext cx="129222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latin typeface="Century Gothic"/>
                <a:cs typeface="Century Gothic"/>
              </a:rPr>
              <a:t>URBAN-</a:t>
            </a:r>
            <a:r>
              <a:rPr sz="700" spc="-10" dirty="0">
                <a:latin typeface="Century Gothic"/>
                <a:cs typeface="Century Gothic"/>
              </a:rPr>
              <a:t>WEATHER-</a:t>
            </a:r>
            <a:r>
              <a:rPr sz="700" dirty="0">
                <a:latin typeface="Century Gothic"/>
                <a:cs typeface="Century Gothic"/>
              </a:rPr>
              <a:t>MAP</a:t>
            </a:r>
            <a:r>
              <a:rPr lang="de-DE" sz="700" spc="135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(UWM)</a:t>
            </a:r>
            <a:endParaRPr sz="700" dirty="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36860" y="5962336"/>
            <a:ext cx="11874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entury Gothic"/>
                <a:cs typeface="Century Gothic"/>
              </a:rPr>
              <a:t>Technik</a:t>
            </a:r>
            <a:r>
              <a:rPr sz="700" spc="30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(LoRaWAN-</a:t>
            </a:r>
            <a:r>
              <a:rPr sz="700" dirty="0">
                <a:latin typeface="Century Gothic"/>
                <a:cs typeface="Century Gothic"/>
              </a:rPr>
              <a:t>GW,</a:t>
            </a:r>
            <a:r>
              <a:rPr sz="700" spc="80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...)</a:t>
            </a:r>
            <a:endParaRPr sz="700">
              <a:latin typeface="Century Gothic"/>
              <a:cs typeface="Century Gothic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537403" y="2687472"/>
            <a:ext cx="6380480" cy="3279140"/>
            <a:chOff x="5537403" y="2687472"/>
            <a:chExt cx="6380480" cy="3279140"/>
          </a:xfrm>
        </p:grpSpPr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37403" y="4074975"/>
              <a:ext cx="1681060" cy="18912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27285" y="2687472"/>
              <a:ext cx="2090280" cy="122185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9825443" y="3910022"/>
            <a:ext cx="15176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entury Gothic"/>
                <a:cs typeface="Century Gothic"/>
              </a:rPr>
              <a:t>Medienbildungstag</a:t>
            </a:r>
            <a:r>
              <a:rPr sz="700" spc="20" dirty="0">
                <a:latin typeface="Century Gothic"/>
                <a:cs typeface="Century Gothic"/>
              </a:rPr>
              <a:t> </a:t>
            </a:r>
            <a:r>
              <a:rPr sz="700" dirty="0">
                <a:latin typeface="Century Gothic"/>
                <a:cs typeface="Century Gothic"/>
              </a:rPr>
              <a:t>Bensheim</a:t>
            </a:r>
            <a:r>
              <a:rPr sz="700" spc="50" dirty="0">
                <a:latin typeface="Century Gothic"/>
                <a:cs typeface="Century Gothic"/>
              </a:rPr>
              <a:t> </a:t>
            </a:r>
            <a:r>
              <a:rPr sz="700" spc="-20" dirty="0">
                <a:latin typeface="Century Gothic"/>
                <a:cs typeface="Century Gothic"/>
              </a:rPr>
              <a:t>2023</a:t>
            </a:r>
            <a:endParaRPr sz="700" dirty="0">
              <a:latin typeface="Century Gothic"/>
              <a:cs typeface="Century Gothic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45363" y="3208273"/>
            <a:ext cx="1414780" cy="452755"/>
            <a:chOff x="245363" y="4649723"/>
            <a:chExt cx="1414780" cy="452755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5363" y="4683251"/>
              <a:ext cx="1414271" cy="33527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8223" y="4649723"/>
              <a:ext cx="1367027" cy="45262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77672" y="4716538"/>
              <a:ext cx="1296035" cy="216535"/>
            </a:xfrm>
            <a:custGeom>
              <a:avLst/>
              <a:gdLst/>
              <a:ahLst/>
              <a:cxnLst/>
              <a:rect l="l" t="t" r="r" b="b"/>
              <a:pathLst>
                <a:path w="1296035" h="216535">
                  <a:moveTo>
                    <a:pt x="0" y="0"/>
                  </a:moveTo>
                  <a:lnTo>
                    <a:pt x="1295996" y="0"/>
                  </a:lnTo>
                  <a:lnTo>
                    <a:pt x="1295996" y="216001"/>
                  </a:lnTo>
                  <a:lnTo>
                    <a:pt x="0" y="216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34E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71322" y="3268738"/>
            <a:ext cx="1308735" cy="229235"/>
          </a:xfrm>
          <a:prstGeom prst="rect">
            <a:avLst/>
          </a:prstGeom>
          <a:solidFill>
            <a:srgbClr val="134E9A"/>
          </a:solidFill>
        </p:spPr>
        <p:txBody>
          <a:bodyPr vert="horz" wrap="square" lIns="0" tIns="11430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90"/>
              </a:spcBef>
            </a:pPr>
            <a:r>
              <a:rPr sz="13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MITWIRKENDE</a:t>
            </a:r>
            <a:endParaRPr sz="1300" dirty="0">
              <a:latin typeface="Century Gothic"/>
              <a:cs typeface="Century Gothic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37743" y="1072642"/>
            <a:ext cx="3556648" cy="3512375"/>
            <a:chOff x="237743" y="2514092"/>
            <a:chExt cx="3556648" cy="3512375"/>
          </a:xfrm>
        </p:grpSpPr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1699" y="5111841"/>
              <a:ext cx="890800" cy="31395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0639" y="5652672"/>
              <a:ext cx="992733" cy="25046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34262" y="5626939"/>
              <a:ext cx="1781898" cy="33465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70992" y="5626941"/>
              <a:ext cx="623399" cy="39952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7743" y="2514092"/>
              <a:ext cx="1415795" cy="33527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71094" y="2546921"/>
              <a:ext cx="1296035" cy="216535"/>
            </a:xfrm>
            <a:custGeom>
              <a:avLst/>
              <a:gdLst/>
              <a:ahLst/>
              <a:cxnLst/>
              <a:rect l="l" t="t" r="r" b="b"/>
              <a:pathLst>
                <a:path w="1296035" h="216534">
                  <a:moveTo>
                    <a:pt x="0" y="0"/>
                  </a:moveTo>
                  <a:lnTo>
                    <a:pt x="1295996" y="0"/>
                  </a:lnTo>
                  <a:lnTo>
                    <a:pt x="1295996" y="216001"/>
                  </a:lnTo>
                  <a:lnTo>
                    <a:pt x="0" y="2160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34E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64744" y="1105471"/>
            <a:ext cx="1308735" cy="229235"/>
          </a:xfrm>
          <a:prstGeom prst="rect">
            <a:avLst/>
          </a:prstGeom>
          <a:solidFill>
            <a:srgbClr val="134E9A"/>
          </a:solidFill>
        </p:spPr>
        <p:txBody>
          <a:bodyPr vert="horz" wrap="square" lIns="0" tIns="1143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90"/>
              </a:spcBef>
            </a:pPr>
            <a:r>
              <a:rPr sz="1300" b="1" dirty="0">
                <a:solidFill>
                  <a:srgbClr val="FFFFFF"/>
                </a:solidFill>
                <a:latin typeface="Century Gothic"/>
                <a:cs typeface="Century Gothic"/>
              </a:rPr>
              <a:t>DAS</a:t>
            </a:r>
            <a:r>
              <a:rPr sz="13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PROJEKT</a:t>
            </a:r>
            <a:endParaRPr sz="1300" dirty="0">
              <a:latin typeface="Century Gothic"/>
              <a:cs typeface="Century Gothic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04562" y="4367981"/>
            <a:ext cx="542290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Reichenberg-Schule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1126723" y="41363"/>
            <a:ext cx="925194" cy="1089660"/>
            <a:chOff x="11126723" y="41363"/>
            <a:chExt cx="925194" cy="1089660"/>
          </a:xfrm>
        </p:grpSpPr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126723" y="205740"/>
              <a:ext cx="925067" cy="92506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153028" y="231559"/>
              <a:ext cx="819007" cy="81900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68480" y="41363"/>
              <a:ext cx="292595" cy="287997"/>
            </a:xfrm>
            <a:prstGeom prst="rect">
              <a:avLst/>
            </a:prstGeom>
          </p:spPr>
        </p:pic>
      </p:grpSp>
      <p:sp>
        <p:nvSpPr>
          <p:cNvPr id="55" name="object 39">
            <a:extLst>
              <a:ext uri="{FF2B5EF4-FFF2-40B4-BE49-F238E27FC236}">
                <a16:creationId xmlns:a16="http://schemas.microsoft.com/office/drawing/2014/main" id="{772F1BE4-AE4F-82AA-1068-53FEFF4E4B43}"/>
              </a:ext>
            </a:extLst>
          </p:cNvPr>
          <p:cNvSpPr txBox="1"/>
          <p:nvPr/>
        </p:nvSpPr>
        <p:spPr>
          <a:xfrm>
            <a:off x="271322" y="4822480"/>
            <a:ext cx="1681060" cy="211596"/>
          </a:xfrm>
          <a:prstGeom prst="rect">
            <a:avLst/>
          </a:prstGeom>
          <a:solidFill>
            <a:srgbClr val="134E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11430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90"/>
              </a:spcBef>
            </a:pPr>
            <a:r>
              <a:rPr lang="de-DE" sz="13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GEFÖRDERT DUCH</a:t>
            </a:r>
            <a:endParaRPr sz="1300" dirty="0">
              <a:latin typeface="Century Gothic"/>
              <a:cs typeface="Century Gothic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EF4B93FB-3C12-F953-1FE0-088696CFDD9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1094" y="5128755"/>
            <a:ext cx="899433" cy="356593"/>
          </a:xfrm>
          <a:prstGeom prst="rect">
            <a:avLst/>
          </a:prstGeom>
        </p:spPr>
      </p:pic>
      <p:pic>
        <p:nvPicPr>
          <p:cNvPr id="58" name="Grafik 57" descr="Ein Bild, das Schrift, Text, Grafiken, Logo enthält.&#10;&#10;Automatisch generierte Beschreibung">
            <a:extLst>
              <a:ext uri="{FF2B5EF4-FFF2-40B4-BE49-F238E27FC236}">
                <a16:creationId xmlns:a16="http://schemas.microsoft.com/office/drawing/2014/main" id="{73C198CA-946F-1807-08D7-7A1F3A738E71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170" y="5172859"/>
            <a:ext cx="923925" cy="333502"/>
          </a:xfrm>
          <a:prstGeom prst="rect">
            <a:avLst/>
          </a:prstGeom>
        </p:spPr>
      </p:pic>
      <p:pic>
        <p:nvPicPr>
          <p:cNvPr id="62" name="Grafik 61" descr="Ein Bild, das Text, Schrift, Grafiken, weiß enthält.&#10;&#10;KI-generierte Inhalte können fehlerhaft sein.">
            <a:extLst>
              <a:ext uri="{FF2B5EF4-FFF2-40B4-BE49-F238E27FC236}">
                <a16:creationId xmlns:a16="http://schemas.microsoft.com/office/drawing/2014/main" id="{0F5E8F1B-728C-57D4-E424-EF1CBF16CD8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7" t="13908" r="16822" b="16525"/>
          <a:stretch/>
        </p:blipFill>
        <p:spPr>
          <a:xfrm>
            <a:off x="1847786" y="5201512"/>
            <a:ext cx="1030124" cy="250188"/>
          </a:xfrm>
          <a:prstGeom prst="rect">
            <a:avLst/>
          </a:prstGeom>
        </p:spPr>
      </p:pic>
      <p:pic>
        <p:nvPicPr>
          <p:cNvPr id="63" name="Grafik 62" descr="Ein Bild, das Schrift, Grafiken, Text, Screenshot enthält.&#10;&#10;Automatisch generierte Beschreibung">
            <a:extLst>
              <a:ext uri="{FF2B5EF4-FFF2-40B4-BE49-F238E27FC236}">
                <a16:creationId xmlns:a16="http://schemas.microsoft.com/office/drawing/2014/main" id="{FAC8D93B-96B8-B091-3909-27D9958E387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906" y="5580558"/>
            <a:ext cx="1359705" cy="23568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E5BF6EE-6486-915A-7B6B-5A8FF8A975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70446" r="65528" b="7775"/>
          <a:stretch/>
        </p:blipFill>
        <p:spPr bwMode="auto">
          <a:xfrm>
            <a:off x="892319" y="5538747"/>
            <a:ext cx="1375475" cy="41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4EE13A-57AA-23E8-7575-A47DF54DA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14C66A-2D41-1484-7FBD-5DB2C835B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6E1C525-FE89-7BE0-ED33-6D704B3EF37E}"/>
              </a:ext>
            </a:extLst>
          </p:cNvPr>
          <p:cNvSpPr/>
          <p:nvPr/>
        </p:nvSpPr>
        <p:spPr>
          <a:xfrm>
            <a:off x="274433" y="1029179"/>
            <a:ext cx="2035215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PROJEKTABLAUF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8FC99EC-7EC7-0441-A155-0DB443024D74}"/>
              </a:ext>
            </a:extLst>
          </p:cNvPr>
          <p:cNvSpPr/>
          <p:nvPr/>
        </p:nvSpPr>
        <p:spPr>
          <a:xfrm>
            <a:off x="2692641" y="1996550"/>
            <a:ext cx="1198578" cy="1428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B0834452-EC4F-3F41-79D0-FE84517D7FEE}"/>
              </a:ext>
            </a:extLst>
          </p:cNvPr>
          <p:cNvSpPr/>
          <p:nvPr/>
        </p:nvSpPr>
        <p:spPr>
          <a:xfrm>
            <a:off x="838200" y="3625130"/>
            <a:ext cx="10825976" cy="1080000"/>
          </a:xfrm>
          <a:prstGeom prst="rightArrow">
            <a:avLst/>
          </a:prstGeom>
          <a:solidFill>
            <a:srgbClr val="2569BD"/>
          </a:solidFill>
          <a:ln>
            <a:solidFill>
              <a:srgbClr val="2569B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EA91C96-78AA-D643-8147-827EBA930575}"/>
              </a:ext>
            </a:extLst>
          </p:cNvPr>
          <p:cNvSpPr/>
          <p:nvPr/>
        </p:nvSpPr>
        <p:spPr>
          <a:xfrm>
            <a:off x="2594388" y="4626365"/>
            <a:ext cx="1323750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Entwicklung Hardware/ Sensoren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6F2EAD7-1D6D-F47A-C4E4-85F6B9D3ED0D}"/>
              </a:ext>
            </a:extLst>
          </p:cNvPr>
          <p:cNvSpPr/>
          <p:nvPr/>
        </p:nvSpPr>
        <p:spPr>
          <a:xfrm>
            <a:off x="8025200" y="4619531"/>
            <a:ext cx="1423753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Entwicklung</a:t>
            </a:r>
            <a:b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von </a:t>
            </a:r>
            <a:r>
              <a:rPr lang="de-DE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WSTiny</a:t>
            </a:r>
            <a:endParaRPr lang="de-DE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C4C1EDA-C8AC-EFF4-8ECC-9BC04A7995FE}"/>
              </a:ext>
            </a:extLst>
          </p:cNvPr>
          <p:cNvSpPr/>
          <p:nvPr/>
        </p:nvSpPr>
        <p:spPr>
          <a:xfrm>
            <a:off x="870762" y="4626365"/>
            <a:ext cx="1195843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Aufbau LoRaWAN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F013755-8BDF-0F1F-3DF4-B5E3023336F7}"/>
              </a:ext>
            </a:extLst>
          </p:cNvPr>
          <p:cNvSpPr/>
          <p:nvPr/>
        </p:nvSpPr>
        <p:spPr>
          <a:xfrm>
            <a:off x="2071506" y="4052109"/>
            <a:ext cx="1330440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Januar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37270C4-1B74-582A-8184-37EAECBB7070}"/>
              </a:ext>
            </a:extLst>
          </p:cNvPr>
          <p:cNvSpPr/>
          <p:nvPr/>
        </p:nvSpPr>
        <p:spPr>
          <a:xfrm>
            <a:off x="5318446" y="4603431"/>
            <a:ext cx="1548592" cy="2503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Zusammenschluss mit MRN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F67C3E5-F6B9-10E2-7F0A-C021093147DF}"/>
              </a:ext>
            </a:extLst>
          </p:cNvPr>
          <p:cNvSpPr/>
          <p:nvPr/>
        </p:nvSpPr>
        <p:spPr>
          <a:xfrm>
            <a:off x="6812488" y="4618138"/>
            <a:ext cx="1410502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Inbetriebnahme KI-Cluster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490B749-C428-2D9E-17C7-0ADD1132C1AD}"/>
              </a:ext>
            </a:extLst>
          </p:cNvPr>
          <p:cNvSpPr/>
          <p:nvPr/>
        </p:nvSpPr>
        <p:spPr>
          <a:xfrm>
            <a:off x="3780578" y="4573483"/>
            <a:ext cx="1477477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Ausrollen Wetterstationen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928D019-DCB8-D5C5-C328-C9C4425E5A06}"/>
              </a:ext>
            </a:extLst>
          </p:cNvPr>
          <p:cNvSpPr/>
          <p:nvPr/>
        </p:nvSpPr>
        <p:spPr>
          <a:xfrm>
            <a:off x="5465974" y="4052109"/>
            <a:ext cx="1330440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Juli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A10BABC-A82E-97D9-9BB1-C5EF117695D6}"/>
              </a:ext>
            </a:extLst>
          </p:cNvPr>
          <p:cNvSpPr/>
          <p:nvPr/>
        </p:nvSpPr>
        <p:spPr>
          <a:xfrm>
            <a:off x="8737076" y="4048398"/>
            <a:ext cx="1330440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Dezember</a:t>
            </a:r>
          </a:p>
        </p:txBody>
      </p:sp>
      <p:pic>
        <p:nvPicPr>
          <p:cNvPr id="30" name="object 32">
            <a:extLst>
              <a:ext uri="{FF2B5EF4-FFF2-40B4-BE49-F238E27FC236}">
                <a16:creationId xmlns:a16="http://schemas.microsoft.com/office/drawing/2014/main" id="{938DE74C-3A87-1635-468A-9E7B71FA97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9235" y="2001474"/>
            <a:ext cx="1258820" cy="14161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fik 31" descr="Ein Bild, das Kleidung, Person, draußen, Himmel enthält.&#10;&#10;KI-generierte Inhalte können fehlerhaft sein.">
            <a:extLst>
              <a:ext uri="{FF2B5EF4-FFF2-40B4-BE49-F238E27FC236}">
                <a16:creationId xmlns:a16="http://schemas.microsoft.com/office/drawing/2014/main" id="{43847B8F-64F5-F94D-E539-959B8FF0BB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65" r="6974"/>
          <a:stretch>
            <a:fillRect/>
          </a:stretch>
        </p:blipFill>
        <p:spPr>
          <a:xfrm>
            <a:off x="844398" y="1990152"/>
            <a:ext cx="1749990" cy="14201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fik 33" descr="Ein Bild, das Softdrink, Batterie, Elektronik enthält.&#10;&#10;KI-generierte Inhalte können fehlerhaft sein.">
            <a:extLst>
              <a:ext uri="{FF2B5EF4-FFF2-40B4-BE49-F238E27FC236}">
                <a16:creationId xmlns:a16="http://schemas.microsoft.com/office/drawing/2014/main" id="{5318093B-66FF-9AF5-A3F4-E94A7D5224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61" t="9588" r="27318" b="1"/>
          <a:stretch/>
        </p:blipFill>
        <p:spPr>
          <a:xfrm>
            <a:off x="2808977" y="2109080"/>
            <a:ext cx="538427" cy="608193"/>
          </a:xfrm>
          <a:prstGeom prst="rect">
            <a:avLst/>
          </a:prstGeom>
          <a:effectLst/>
        </p:spPr>
      </p:pic>
      <p:pic>
        <p:nvPicPr>
          <p:cNvPr id="37" name="Grafik 36" descr="Ein Bild, das Handy, Screenshot, Fahren, Design enthält.&#10;&#10;KI-generierte Inhalte können fehlerhaft sein.">
            <a:extLst>
              <a:ext uri="{FF2B5EF4-FFF2-40B4-BE49-F238E27FC236}">
                <a16:creationId xmlns:a16="http://schemas.microsoft.com/office/drawing/2014/main" id="{17F0D95E-97AE-2B8D-0F28-CA8D29259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495" y="2630879"/>
            <a:ext cx="787299" cy="787299"/>
          </a:xfrm>
          <a:prstGeom prst="rect">
            <a:avLst/>
          </a:prstGeom>
          <a:effectLst/>
        </p:spPr>
      </p:pic>
      <p:pic>
        <p:nvPicPr>
          <p:cNvPr id="38" name="Grafik 37" descr="Ein Bild, das Person, Kleidung, Mann, Im Haus enthält.&#10;&#10;KI-generierte Inhalte können fehlerhaft sein.">
            <a:extLst>
              <a:ext uri="{FF2B5EF4-FFF2-40B4-BE49-F238E27FC236}">
                <a16:creationId xmlns:a16="http://schemas.microsoft.com/office/drawing/2014/main" id="{95794001-68E3-548C-93FF-017A3DC89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810372" y="2159788"/>
            <a:ext cx="1414734" cy="1061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Rechteck 41">
            <a:extLst>
              <a:ext uri="{FF2B5EF4-FFF2-40B4-BE49-F238E27FC236}">
                <a16:creationId xmlns:a16="http://schemas.microsoft.com/office/drawing/2014/main" id="{AF23D802-D39F-D58C-7ABE-FA9547454196}"/>
              </a:ext>
            </a:extLst>
          </p:cNvPr>
          <p:cNvSpPr/>
          <p:nvPr/>
        </p:nvSpPr>
        <p:spPr>
          <a:xfrm>
            <a:off x="1675508" y="3647813"/>
            <a:ext cx="1195843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TLP 7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7BD0CA2C-527F-4498-36C2-93BB634D52AF}"/>
              </a:ext>
            </a:extLst>
          </p:cNvPr>
          <p:cNvSpPr/>
          <p:nvPr/>
        </p:nvSpPr>
        <p:spPr>
          <a:xfrm>
            <a:off x="5533272" y="3648615"/>
            <a:ext cx="1195843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TLP 8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B6C22DCE-6203-0E18-3631-AA3FA5A516EA}"/>
              </a:ext>
            </a:extLst>
          </p:cNvPr>
          <p:cNvSpPr/>
          <p:nvPr/>
        </p:nvSpPr>
        <p:spPr>
          <a:xfrm>
            <a:off x="9583110" y="3654395"/>
            <a:ext cx="1195843" cy="233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TLP 9</a:t>
            </a:r>
          </a:p>
        </p:txBody>
      </p:sp>
      <p:pic>
        <p:nvPicPr>
          <p:cNvPr id="51" name="Grafik 50">
            <a:extLst>
              <a:ext uri="{FF2B5EF4-FFF2-40B4-BE49-F238E27FC236}">
                <a16:creationId xmlns:a16="http://schemas.microsoft.com/office/drawing/2014/main" id="{DFA6FC0E-44E1-A981-8B18-D0FB3C05462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386"/>
          <a:stretch>
            <a:fillRect/>
          </a:stretch>
        </p:blipFill>
        <p:spPr>
          <a:xfrm>
            <a:off x="9448953" y="1971676"/>
            <a:ext cx="1340964" cy="1428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Rechteck 51">
            <a:extLst>
              <a:ext uri="{FF2B5EF4-FFF2-40B4-BE49-F238E27FC236}">
                <a16:creationId xmlns:a16="http://schemas.microsoft.com/office/drawing/2014/main" id="{AAFCA645-8758-123D-5754-FC488E05A048}"/>
              </a:ext>
            </a:extLst>
          </p:cNvPr>
          <p:cNvSpPr/>
          <p:nvPr/>
        </p:nvSpPr>
        <p:spPr>
          <a:xfrm>
            <a:off x="9510286" y="4598587"/>
            <a:ext cx="1279631" cy="2503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Skalierung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268861E-76E3-7881-C25C-C0E30F4FC79B}"/>
              </a:ext>
            </a:extLst>
          </p:cNvPr>
          <p:cNvSpPr/>
          <p:nvPr/>
        </p:nvSpPr>
        <p:spPr>
          <a:xfrm>
            <a:off x="8149320" y="1971676"/>
            <a:ext cx="1198578" cy="1428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76DC3FB-E521-6642-4D30-B9D833799B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124" y="2080153"/>
            <a:ext cx="769217" cy="101988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31F1D8A-9674-45FF-BA0C-A8A332E38D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0957"/>
          <a:stretch>
            <a:fillRect/>
          </a:stretch>
        </p:blipFill>
        <p:spPr>
          <a:xfrm>
            <a:off x="5361004" y="1988971"/>
            <a:ext cx="1523261" cy="143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12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5E6A859-E216-AC22-2BD5-2242FE7BB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33" y="1757045"/>
            <a:ext cx="11643134" cy="4351338"/>
          </a:xfrm>
        </p:spPr>
        <p:txBody>
          <a:bodyPr>
            <a:normAutofit/>
          </a:bodyPr>
          <a:lstStyle/>
          <a:p>
            <a:pPr marL="0" lvl="1" indent="0">
              <a:buNone/>
              <a:tabLst>
                <a:tab pos="717550" algn="l"/>
              </a:tabLst>
            </a:pPr>
            <a:r>
              <a:rPr lang="de-DE" sz="1400" b="1" dirty="0"/>
              <a:t>ZIELE: 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Installation eigener </a:t>
            </a:r>
            <a:r>
              <a:rPr lang="de-DE" sz="1200" dirty="0" err="1"/>
              <a:t>LoRaWAN</a:t>
            </a:r>
            <a:r>
              <a:rPr lang="de-DE" sz="1200" dirty="0"/>
              <a:t>-Gateways im Rhein-Main-Gebiet ✔️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Entwicklung einer </a:t>
            </a:r>
            <a:r>
              <a:rPr lang="de-DE" sz="1200" dirty="0" err="1"/>
              <a:t>LoRa</a:t>
            </a:r>
            <a:r>
              <a:rPr lang="de-DE" sz="1200" dirty="0"/>
              <a:t>-FSK-Bridge (UWA) zur Übertragung</a:t>
            </a:r>
            <a:br>
              <a:rPr lang="de-DE" sz="1200" dirty="0"/>
            </a:br>
            <a:r>
              <a:rPr lang="de-DE" sz="1200" dirty="0"/>
              <a:t>von Wetterdaten (Wetterstationen &amp; Bodenfeuchtesensoren) ✔️ 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Aufbau eines eigenen </a:t>
            </a:r>
            <a:r>
              <a:rPr lang="de-DE" sz="1200" dirty="0" err="1"/>
              <a:t>LoWaWAN</a:t>
            </a:r>
            <a:r>
              <a:rPr lang="de-DE" sz="1200" dirty="0"/>
              <a:t>-Netzwerks (</a:t>
            </a:r>
            <a:r>
              <a:rPr lang="de-DE" sz="1200" dirty="0" err="1"/>
              <a:t>Chirpstack</a:t>
            </a:r>
            <a:r>
              <a:rPr lang="de-DE" sz="1200" dirty="0"/>
              <a:t>) ✔️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Entwicklung von Apps (Wetterdaten, Maps) ✔️</a:t>
            </a:r>
            <a:br>
              <a:rPr lang="de-DE" sz="1200" dirty="0"/>
            </a:br>
            <a:r>
              <a:rPr lang="de-DE" sz="600" dirty="0"/>
              <a:t> </a:t>
            </a:r>
            <a:endParaRPr lang="de-DE" sz="1000" dirty="0"/>
          </a:p>
          <a:p>
            <a:pPr marL="0" lvl="1" indent="0">
              <a:buNone/>
              <a:tabLst>
                <a:tab pos="717550" algn="l"/>
              </a:tabLst>
            </a:pPr>
            <a:r>
              <a:rPr lang="de-DE" sz="1400" b="1" dirty="0"/>
              <a:t>INFRASTRUKTUR: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Mehr als 8 </a:t>
            </a:r>
            <a:r>
              <a:rPr lang="de-DE" sz="1200" dirty="0" err="1"/>
              <a:t>LoRaWAN</a:t>
            </a:r>
            <a:r>
              <a:rPr lang="de-DE" sz="1200" dirty="0"/>
              <a:t>-Gateways ✔️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Mehr als 10 Wetterstationen ✔️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Mehr als 5 Bodenfeuchtesensoren ✔️</a:t>
            </a:r>
            <a:endParaRPr lang="de-DE" sz="1600" dirty="0"/>
          </a:p>
          <a:p>
            <a:pPr marL="0" indent="0">
              <a:spcBef>
                <a:spcPts val="0"/>
              </a:spcBef>
              <a:buNone/>
            </a:pPr>
            <a:endParaRPr lang="de-DE" sz="400" b="1" dirty="0"/>
          </a:p>
          <a:p>
            <a:pPr marL="0" indent="0">
              <a:buNone/>
            </a:pPr>
            <a:r>
              <a:rPr lang="de-DE" sz="1400" b="1" dirty="0"/>
              <a:t>TEIL DER COMMUNITY: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sz="1600" b="1" dirty="0"/>
          </a:p>
          <a:p>
            <a:pPr marL="0" indent="0">
              <a:buNone/>
            </a:pPr>
            <a:endParaRPr lang="de-DE" sz="200" b="1" dirty="0"/>
          </a:p>
          <a:p>
            <a:pPr marL="0" indent="0">
              <a:buNone/>
            </a:pPr>
            <a:endParaRPr lang="de-DE" sz="200" b="1" dirty="0"/>
          </a:p>
          <a:p>
            <a:pPr marL="0" indent="0">
              <a:buNone/>
            </a:pPr>
            <a:endParaRPr lang="de-DE" sz="100" b="1" dirty="0"/>
          </a:p>
          <a:p>
            <a:pPr marL="0" indent="0">
              <a:buNone/>
            </a:pPr>
            <a:r>
              <a:rPr lang="de-DE" sz="1400" b="1" dirty="0"/>
              <a:t>GEFÖRDERT DURCH: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de-DE" sz="1200" b="1" dirty="0"/>
          </a:p>
          <a:p>
            <a:pPr>
              <a:buFont typeface="Wingdings" panose="05000000000000000000" pitchFamily="2" charset="2"/>
              <a:buChar char="§"/>
            </a:pPr>
            <a:endParaRPr lang="de-DE" sz="16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4EE13A-57AA-23E8-7575-A47DF54DA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14C66A-2D41-1484-7FBD-5DB2C835B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6E1C525-FE89-7BE0-ED33-6D704B3EF37E}"/>
              </a:ext>
            </a:extLst>
          </p:cNvPr>
          <p:cNvSpPr/>
          <p:nvPr/>
        </p:nvSpPr>
        <p:spPr>
          <a:xfrm>
            <a:off x="274433" y="1029179"/>
            <a:ext cx="3240000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URBAN-WEATHER-PROJECT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9ECB8C-5D5F-814B-08F8-A95D75CFBB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92" r="4608"/>
          <a:stretch/>
        </p:blipFill>
        <p:spPr>
          <a:xfrm>
            <a:off x="9282102" y="1856358"/>
            <a:ext cx="2635466" cy="4249302"/>
          </a:xfrm>
          <a:prstGeom prst="rect">
            <a:avLst/>
          </a:prstGeom>
          <a:effectLst/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E9F49966-BF7E-1A8B-2BCD-BC6A184B1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211" y="1856358"/>
            <a:ext cx="3157873" cy="2080406"/>
          </a:xfrm>
          <a:prstGeom prst="rect">
            <a:avLst/>
          </a:prstGeom>
          <a:effectLst/>
        </p:spPr>
      </p:pic>
      <p:pic>
        <p:nvPicPr>
          <p:cNvPr id="25" name="Grafik 24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8181195F-EBE7-E1CD-9B82-1AE3F13C1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211" y="4097851"/>
            <a:ext cx="1842244" cy="2007810"/>
          </a:xfrm>
          <a:prstGeom prst="rect">
            <a:avLst/>
          </a:prstGeom>
          <a:effectLst/>
        </p:spPr>
      </p:pic>
      <p:pic>
        <p:nvPicPr>
          <p:cNvPr id="27" name="Grafik 26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7F1A25BA-CBC9-5D4D-EEF0-2B750E581C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64"/>
          <a:stretch/>
        </p:blipFill>
        <p:spPr>
          <a:xfrm>
            <a:off x="7946773" y="4097850"/>
            <a:ext cx="1271311" cy="2007810"/>
          </a:xfrm>
          <a:prstGeom prst="rect">
            <a:avLst/>
          </a:prstGeom>
          <a:effectLst/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C8C7D93C-289C-32C7-3C7F-1C33BF924C79}"/>
              </a:ext>
            </a:extLst>
          </p:cNvPr>
          <p:cNvSpPr txBox="1"/>
          <p:nvPr/>
        </p:nvSpPr>
        <p:spPr>
          <a:xfrm>
            <a:off x="6060210" y="3932714"/>
            <a:ext cx="200509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de-DE" sz="700" dirty="0">
                <a:latin typeface="Century Gothic" panose="020B0502020202020204" pitchFamily="34" charset="0"/>
              </a:rPr>
              <a:t>Die Technik von UWP</a:t>
            </a:r>
            <a:endParaRPr lang="de-DE" sz="1200" dirty="0">
              <a:latin typeface="Century Gothic" panose="020B0502020202020204" pitchFamily="34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CFC9A85-3758-3334-6BF2-465462BB1738}"/>
              </a:ext>
            </a:extLst>
          </p:cNvPr>
          <p:cNvSpPr txBox="1"/>
          <p:nvPr/>
        </p:nvSpPr>
        <p:spPr>
          <a:xfrm>
            <a:off x="6070600" y="6105660"/>
            <a:ext cx="200509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de-DE" sz="700" dirty="0">
                <a:latin typeface="Century Gothic" panose="020B0502020202020204" pitchFamily="34" charset="0"/>
              </a:rPr>
              <a:t>URBAN-WEATHER-APP (</a:t>
            </a:r>
            <a:r>
              <a:rPr lang="de-DE" sz="700" dirty="0" err="1">
                <a:latin typeface="Century Gothic" panose="020B0502020202020204" pitchFamily="34" charset="0"/>
              </a:rPr>
              <a:t>UWApp</a:t>
            </a:r>
            <a:r>
              <a:rPr lang="de-DE" sz="700" dirty="0">
                <a:latin typeface="Century Gothic" panose="020B0502020202020204" pitchFamily="34" charset="0"/>
              </a:rPr>
              <a:t>)</a:t>
            </a:r>
            <a:endParaRPr lang="de-DE" sz="1200" dirty="0">
              <a:latin typeface="Century Gothic" panose="020B0502020202020204" pitchFamily="34" charset="0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800131C4-8A6D-FD66-641B-9BDC6F573108}"/>
              </a:ext>
            </a:extLst>
          </p:cNvPr>
          <p:cNvSpPr txBox="1"/>
          <p:nvPr/>
        </p:nvSpPr>
        <p:spPr>
          <a:xfrm>
            <a:off x="7946772" y="6098606"/>
            <a:ext cx="200509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de-DE" sz="700" dirty="0">
                <a:latin typeface="Century Gothic" panose="020B0502020202020204" pitchFamily="34" charset="0"/>
              </a:rPr>
              <a:t>Wetter-Dashboard</a:t>
            </a:r>
            <a:endParaRPr lang="de-DE" sz="1200" dirty="0">
              <a:latin typeface="Century Gothic" panose="020B0502020202020204" pitchFamily="34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6A9E244F-8060-9AEA-8542-AD94005185AE}"/>
              </a:ext>
            </a:extLst>
          </p:cNvPr>
          <p:cNvSpPr txBox="1"/>
          <p:nvPr/>
        </p:nvSpPr>
        <p:spPr>
          <a:xfrm>
            <a:off x="9292492" y="6098606"/>
            <a:ext cx="200509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de-DE" sz="700" dirty="0">
                <a:latin typeface="Century Gothic" panose="020B0502020202020204" pitchFamily="34" charset="0"/>
              </a:rPr>
              <a:t>URBAN-WEATHER-MAP (UWM)</a:t>
            </a:r>
            <a:endParaRPr lang="de-DE" sz="1200" dirty="0">
              <a:latin typeface="Century Gothic" panose="020B0502020202020204" pitchFamily="34" charset="0"/>
            </a:endParaRPr>
          </a:p>
        </p:txBody>
      </p: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B1566CB1-6CF6-FC45-1C10-5F9A5391823D}"/>
              </a:ext>
            </a:extLst>
          </p:cNvPr>
          <p:cNvGrpSpPr/>
          <p:nvPr/>
        </p:nvGrpSpPr>
        <p:grpSpPr>
          <a:xfrm>
            <a:off x="430889" y="5608581"/>
            <a:ext cx="3042930" cy="519190"/>
            <a:chOff x="477197" y="5406801"/>
            <a:chExt cx="3910653" cy="667242"/>
          </a:xfrm>
        </p:grpSpPr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F282142D-6B80-2603-1A37-D3A10EBA5FF7}"/>
                </a:ext>
              </a:extLst>
            </p:cNvPr>
            <p:cNvSpPr/>
            <p:nvPr/>
          </p:nvSpPr>
          <p:spPr>
            <a:xfrm>
              <a:off x="477197" y="5406801"/>
              <a:ext cx="3910653" cy="6672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53" name="Grafik 52" descr="Ein Bild, das Schrift, Grafiken, Text, Screenshot enthält.&#10;&#10;Automatisch generierte Beschreibung">
              <a:extLst>
                <a:ext uri="{FF2B5EF4-FFF2-40B4-BE49-F238E27FC236}">
                  <a16:creationId xmlns:a16="http://schemas.microsoft.com/office/drawing/2014/main" id="{E337E971-AB0B-2406-7EC9-07F368849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83" y="5431364"/>
              <a:ext cx="1375985" cy="238504"/>
            </a:xfrm>
            <a:prstGeom prst="rect">
              <a:avLst/>
            </a:prstGeom>
          </p:spPr>
        </p:pic>
        <p:pic>
          <p:nvPicPr>
            <p:cNvPr id="55" name="Grafik 54" descr="Ein Bild, das Schrift, Grafiken, Grafikdesign, Logo enthält.&#10;&#10;Automatisch generierte Beschreibung">
              <a:extLst>
                <a:ext uri="{FF2B5EF4-FFF2-40B4-BE49-F238E27FC236}">
                  <a16:creationId xmlns:a16="http://schemas.microsoft.com/office/drawing/2014/main" id="{1BCE3B0B-AEF6-AF59-F317-1C4CA5815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303" y="5440767"/>
              <a:ext cx="1116701" cy="210932"/>
            </a:xfrm>
            <a:prstGeom prst="rect">
              <a:avLst/>
            </a:prstGeom>
          </p:spPr>
        </p:pic>
        <p:pic>
          <p:nvPicPr>
            <p:cNvPr id="57" name="Grafik 56" descr="Ein Bild, das Schrift, Grafiken, Grafikdesign, Screenshot enthält.&#10;&#10;Automatisch generierte Beschreibung">
              <a:extLst>
                <a:ext uri="{FF2B5EF4-FFF2-40B4-BE49-F238E27FC236}">
                  <a16:creationId xmlns:a16="http://schemas.microsoft.com/office/drawing/2014/main" id="{D72BF812-803A-7EB6-80C1-F105CEC6E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8184" y="5461523"/>
              <a:ext cx="660400" cy="134281"/>
            </a:xfrm>
            <a:prstGeom prst="rect">
              <a:avLst/>
            </a:prstGeom>
          </p:spPr>
        </p:pic>
        <p:pic>
          <p:nvPicPr>
            <p:cNvPr id="59" name="Grafik 58" descr="Ein Bild, das Text, Schrift, Grafiken, Logo enthält.&#10;&#10;Automatisch generierte Beschreibung">
              <a:extLst>
                <a:ext uri="{FF2B5EF4-FFF2-40B4-BE49-F238E27FC236}">
                  <a16:creationId xmlns:a16="http://schemas.microsoft.com/office/drawing/2014/main" id="{2CC2552D-BB4F-96EC-7638-1C0FA235B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964" y="5740422"/>
              <a:ext cx="892221" cy="297407"/>
            </a:xfrm>
            <a:prstGeom prst="rect">
              <a:avLst/>
            </a:prstGeom>
          </p:spPr>
        </p:pic>
        <p:pic>
          <p:nvPicPr>
            <p:cNvPr id="61" name="Grafik 60" descr="Ein Bild, das Grafiken, Grafikdesign, Logo, Schrift enthält.&#10;&#10;Automatisch generierte Beschreibung">
              <a:extLst>
                <a:ext uri="{FF2B5EF4-FFF2-40B4-BE49-F238E27FC236}">
                  <a16:creationId xmlns:a16="http://schemas.microsoft.com/office/drawing/2014/main" id="{37B9C6C1-458A-B2D8-042F-92971CCA3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893" y="5706700"/>
              <a:ext cx="457519" cy="300437"/>
            </a:xfrm>
            <a:prstGeom prst="rect">
              <a:avLst/>
            </a:prstGeom>
          </p:spPr>
        </p:pic>
        <p:pic>
          <p:nvPicPr>
            <p:cNvPr id="63" name="Grafik 62" descr="Ein Bild, das Grafiken, Logo, Screenshot, Schrift enthält.&#10;&#10;Automatisch generierte Beschreibung">
              <a:extLst>
                <a:ext uri="{FF2B5EF4-FFF2-40B4-BE49-F238E27FC236}">
                  <a16:creationId xmlns:a16="http://schemas.microsoft.com/office/drawing/2014/main" id="{DC6564DB-62D0-FE51-4A01-DA4E60F97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360" y="5752719"/>
              <a:ext cx="457519" cy="274511"/>
            </a:xfrm>
            <a:prstGeom prst="rect">
              <a:avLst/>
            </a:prstGeom>
          </p:spPr>
        </p:pic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B1AD39DE-BBFC-288F-6ECD-7EDFA2CC5FFE}"/>
              </a:ext>
            </a:extLst>
          </p:cNvPr>
          <p:cNvGrpSpPr/>
          <p:nvPr/>
        </p:nvGrpSpPr>
        <p:grpSpPr>
          <a:xfrm>
            <a:off x="430889" y="4519548"/>
            <a:ext cx="3042930" cy="728776"/>
            <a:chOff x="477197" y="4086376"/>
            <a:chExt cx="3910653" cy="936594"/>
          </a:xfrm>
        </p:grpSpPr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D022E6DE-CDF5-AFB7-7EF8-5754E83834E4}"/>
                </a:ext>
              </a:extLst>
            </p:cNvPr>
            <p:cNvSpPr/>
            <p:nvPr/>
          </p:nvSpPr>
          <p:spPr>
            <a:xfrm>
              <a:off x="477197" y="4086376"/>
              <a:ext cx="3910653" cy="93659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3" name="Grafik 32" descr="Ein Bild, das Schrift, Grafiken, Grafikdesign, Logo enthält.&#10;&#10;Automatisch generierte Beschreibung">
              <a:extLst>
                <a:ext uri="{FF2B5EF4-FFF2-40B4-BE49-F238E27FC236}">
                  <a16:creationId xmlns:a16="http://schemas.microsoft.com/office/drawing/2014/main" id="{0D10C4CA-0510-7CF4-B653-C3B43FEA6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84" y="4181496"/>
              <a:ext cx="822432" cy="238505"/>
            </a:xfrm>
            <a:prstGeom prst="rect">
              <a:avLst/>
            </a:prstGeom>
          </p:spPr>
        </p:pic>
        <p:pic>
          <p:nvPicPr>
            <p:cNvPr id="35" name="Grafik 34" descr="Ein Bild, das Regenbogen, Text, Farbigkeit, Kreis enthält.&#10;&#10;Automatisch generierte Beschreibung">
              <a:extLst>
                <a:ext uri="{FF2B5EF4-FFF2-40B4-BE49-F238E27FC236}">
                  <a16:creationId xmlns:a16="http://schemas.microsoft.com/office/drawing/2014/main" id="{3C0266C1-B2AE-4E8F-909E-8226B249B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617" y="4110286"/>
              <a:ext cx="654050" cy="385890"/>
            </a:xfrm>
            <a:prstGeom prst="rect">
              <a:avLst/>
            </a:prstGeom>
          </p:spPr>
        </p:pic>
        <p:pic>
          <p:nvPicPr>
            <p:cNvPr id="37" name="Grafik 36" descr="Ein Bild, das Schrift, Diagramm, Text, Reihe enthält.&#10;&#10;Automatisch generierte Beschreibung">
              <a:extLst>
                <a:ext uri="{FF2B5EF4-FFF2-40B4-BE49-F238E27FC236}">
                  <a16:creationId xmlns:a16="http://schemas.microsoft.com/office/drawing/2014/main" id="{F3A05FD8-9948-F9F6-555E-7BBBCE27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8768" y="4110287"/>
              <a:ext cx="1116701" cy="391722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8E1E977C-45E1-6207-229A-D932A40A0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379488" y="4110287"/>
              <a:ext cx="385890" cy="385890"/>
            </a:xfrm>
            <a:prstGeom prst="rect">
              <a:avLst/>
            </a:prstGeom>
          </p:spPr>
        </p:pic>
        <p:pic>
          <p:nvPicPr>
            <p:cNvPr id="41" name="Grafik 40" descr="Ein Bild, das Text, Schrift, Logo, Grafiken enthält.&#10;&#10;Automatisch generierte Beschreibung">
              <a:extLst>
                <a:ext uri="{FF2B5EF4-FFF2-40B4-BE49-F238E27FC236}">
                  <a16:creationId xmlns:a16="http://schemas.microsoft.com/office/drawing/2014/main" id="{9FAC00C1-A02B-7067-B3A1-A009D8363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84" y="4617616"/>
              <a:ext cx="659017" cy="340492"/>
            </a:xfrm>
            <a:prstGeom prst="rect">
              <a:avLst/>
            </a:prstGeom>
          </p:spPr>
        </p:pic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C0FA993D-9258-35F3-82EA-F63FBBE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387282" y="4668614"/>
              <a:ext cx="770439" cy="238505"/>
            </a:xfrm>
            <a:prstGeom prst="rect">
              <a:avLst/>
            </a:prstGeom>
          </p:spPr>
        </p:pic>
        <p:pic>
          <p:nvPicPr>
            <p:cNvPr id="47" name="Grafik 46" descr="Ein Bild, das Screenshot, Grafiken, Diagramm, Schrift enthält.&#10;&#10;Automatisch generierte Beschreibung">
              <a:extLst>
                <a:ext uri="{FF2B5EF4-FFF2-40B4-BE49-F238E27FC236}">
                  <a16:creationId xmlns:a16="http://schemas.microsoft.com/office/drawing/2014/main" id="{A1A459B7-0B67-43A5-31CD-65C183C79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6946" y="4645611"/>
              <a:ext cx="1051238" cy="224264"/>
            </a:xfrm>
            <a:prstGeom prst="rect">
              <a:avLst/>
            </a:prstGeom>
          </p:spPr>
        </p:pic>
        <p:pic>
          <p:nvPicPr>
            <p:cNvPr id="49" name="Grafik 48">
              <a:extLst>
                <a:ext uri="{FF2B5EF4-FFF2-40B4-BE49-F238E27FC236}">
                  <a16:creationId xmlns:a16="http://schemas.microsoft.com/office/drawing/2014/main" id="{63A2104F-25FF-FC88-DB81-60B3F277D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431883" y="4580097"/>
              <a:ext cx="858062" cy="355291"/>
            </a:xfrm>
            <a:prstGeom prst="rect">
              <a:avLst/>
            </a:prstGeom>
          </p:spPr>
        </p:pic>
        <p:pic>
          <p:nvPicPr>
            <p:cNvPr id="51" name="Grafik 50" descr="Ein Bild, das Logo, Grafiken, Schrift, Symbol enthält.&#10;&#10;Automatisch generierte Beschreibung">
              <a:extLst>
                <a:ext uri="{FF2B5EF4-FFF2-40B4-BE49-F238E27FC236}">
                  <a16:creationId xmlns:a16="http://schemas.microsoft.com/office/drawing/2014/main" id="{6304FECD-2E79-9E79-D1EE-3BBFECB45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420" y="4157284"/>
              <a:ext cx="385890" cy="298929"/>
            </a:xfrm>
            <a:prstGeom prst="rect">
              <a:avLst/>
            </a:prstGeom>
          </p:spPr>
        </p:pic>
      </p:grpSp>
      <p:sp>
        <p:nvSpPr>
          <p:cNvPr id="66" name="Rechteck 65">
            <a:extLst>
              <a:ext uri="{FF2B5EF4-FFF2-40B4-BE49-F238E27FC236}">
                <a16:creationId xmlns:a16="http://schemas.microsoft.com/office/drawing/2014/main" id="{F17AC971-F3E7-8454-B96C-9722CA0A4E09}"/>
              </a:ext>
            </a:extLst>
          </p:cNvPr>
          <p:cNvSpPr/>
          <p:nvPr/>
        </p:nvSpPr>
        <p:spPr>
          <a:xfrm rot="649003">
            <a:off x="3074121" y="844296"/>
            <a:ext cx="828000" cy="2880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VORGÄNGER PROJEKT</a:t>
            </a:r>
          </a:p>
        </p:txBody>
      </p:sp>
    </p:spTree>
    <p:extLst>
      <p:ext uri="{BB962C8B-B14F-4D97-AF65-F5344CB8AC3E}">
        <p14:creationId xmlns:p14="http://schemas.microsoft.com/office/powerpoint/2010/main" val="90356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5E6A859-E216-AC22-2BD5-2242FE7BB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33" y="1757045"/>
            <a:ext cx="11643134" cy="4351338"/>
          </a:xfrm>
        </p:spPr>
        <p:txBody>
          <a:bodyPr>
            <a:normAutofit/>
          </a:bodyPr>
          <a:lstStyle/>
          <a:p>
            <a:pPr marL="0" lvl="1" indent="0">
              <a:buNone/>
              <a:tabLst>
                <a:tab pos="717550" algn="l"/>
              </a:tabLst>
            </a:pPr>
            <a:r>
              <a:rPr lang="de-DE" sz="1400" b="1" dirty="0"/>
              <a:t>ZIELE: </a:t>
            </a:r>
            <a:endParaRPr lang="de-DE" sz="1400" dirty="0"/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Ausbau der bestehenden Infrastruktur </a:t>
            </a:r>
            <a:br>
              <a:rPr lang="de-DE" sz="1200" dirty="0"/>
            </a:br>
            <a:r>
              <a:rPr lang="de-DE" sz="1200" dirty="0"/>
              <a:t>(</a:t>
            </a:r>
            <a:r>
              <a:rPr lang="de-DE" sz="1200" dirty="0" err="1"/>
              <a:t>LoRaWAN</a:t>
            </a:r>
            <a:r>
              <a:rPr lang="de-DE" sz="1200" dirty="0"/>
              <a:t>-Gateways &amp; -Netzwerk) 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Entwicklung einer 3D-gedruckten Wetterstation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Auswertung und Aufbereitung der Daten (</a:t>
            </a:r>
            <a:r>
              <a:rPr lang="de-DE" sz="1200" dirty="0" err="1"/>
              <a:t>Mapathon</a:t>
            </a:r>
            <a:r>
              <a:rPr lang="de-DE" sz="1200" dirty="0"/>
              <a:t>,</a:t>
            </a:r>
            <a:br>
              <a:rPr lang="de-DE" sz="1200" dirty="0"/>
            </a:br>
            <a:r>
              <a:rPr lang="de-DE" sz="1200" dirty="0"/>
              <a:t>urban-</a:t>
            </a:r>
            <a:r>
              <a:rPr lang="de-DE" sz="1200" dirty="0" err="1"/>
              <a:t>heat</a:t>
            </a:r>
            <a:r>
              <a:rPr lang="de-DE" sz="1200" dirty="0"/>
              <a:t>-</a:t>
            </a:r>
            <a:r>
              <a:rPr lang="de-DE" sz="1200" dirty="0" err="1"/>
              <a:t>map</a:t>
            </a:r>
            <a:r>
              <a:rPr lang="de-DE" sz="1200" dirty="0"/>
              <a:t>) (</a:t>
            </a:r>
            <a:r>
              <a:rPr lang="de-DE" sz="1200" dirty="0" err="1"/>
              <a:t>smartCity</a:t>
            </a:r>
            <a:r>
              <a:rPr lang="de-DE" sz="1200" dirty="0"/>
              <a:t>)</a:t>
            </a:r>
            <a:br>
              <a:rPr lang="de-DE" sz="2000" dirty="0"/>
            </a:br>
            <a:r>
              <a:rPr lang="de-DE" sz="800" dirty="0"/>
              <a:t> </a:t>
            </a:r>
            <a:endParaRPr lang="de-DE" sz="1400" dirty="0"/>
          </a:p>
          <a:p>
            <a:pPr marL="0" lvl="1" indent="0">
              <a:buNone/>
              <a:tabLst>
                <a:tab pos="717550" algn="l"/>
              </a:tabLst>
            </a:pPr>
            <a:r>
              <a:rPr lang="de-DE" sz="1400" b="1" dirty="0"/>
              <a:t>INFRASTRUKTUR:</a:t>
            </a:r>
          </a:p>
          <a:p>
            <a:pPr marL="304800" lvl="1" indent="-171450">
              <a:buFont typeface="Wingdings" panose="05000000000000000000" pitchFamily="2" charset="2"/>
              <a:buChar char="§"/>
              <a:tabLst>
                <a:tab pos="717550" algn="l"/>
              </a:tabLst>
            </a:pPr>
            <a:r>
              <a:rPr lang="de-DE" sz="1200" dirty="0"/>
              <a:t>Über 200 weitere Sensoren (Bodenfeuchte, Wetterstationen) </a:t>
            </a:r>
            <a:br>
              <a:rPr lang="de-DE" sz="1200" dirty="0"/>
            </a:br>
            <a:r>
              <a:rPr lang="de-DE" sz="1200" dirty="0"/>
              <a:t>in Viernheim (</a:t>
            </a:r>
            <a:r>
              <a:rPr lang="de-DE" sz="1200" dirty="0" err="1"/>
              <a:t>smartCity</a:t>
            </a:r>
            <a:r>
              <a:rPr lang="de-DE" sz="1200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de-DE" sz="500" dirty="0"/>
          </a:p>
          <a:p>
            <a:pPr marL="0" indent="0">
              <a:spcBef>
                <a:spcPts val="0"/>
              </a:spcBef>
              <a:buNone/>
            </a:pPr>
            <a:endParaRPr lang="de-DE" sz="500" dirty="0"/>
          </a:p>
          <a:p>
            <a:pPr marL="0" indent="0">
              <a:spcBef>
                <a:spcPts val="0"/>
              </a:spcBef>
              <a:buNone/>
            </a:pPr>
            <a:endParaRPr lang="de-DE" sz="500" dirty="0"/>
          </a:p>
          <a:p>
            <a:pPr marL="0" indent="0">
              <a:spcBef>
                <a:spcPts val="0"/>
              </a:spcBef>
              <a:buNone/>
            </a:pPr>
            <a:endParaRPr lang="de-DE" sz="500" dirty="0"/>
          </a:p>
          <a:p>
            <a:pPr marL="0" indent="0">
              <a:spcBef>
                <a:spcPts val="0"/>
              </a:spcBef>
              <a:buNone/>
            </a:pPr>
            <a:endParaRPr lang="de-DE" sz="500" dirty="0"/>
          </a:p>
          <a:p>
            <a:pPr marL="0" indent="0">
              <a:spcBef>
                <a:spcPts val="0"/>
              </a:spcBef>
              <a:buNone/>
            </a:pPr>
            <a:endParaRPr lang="de-DE" sz="500" dirty="0"/>
          </a:p>
          <a:p>
            <a:pPr marL="0" indent="0">
              <a:spcBef>
                <a:spcPts val="0"/>
              </a:spcBef>
              <a:buNone/>
            </a:pPr>
            <a:endParaRPr lang="de-DE" sz="100" dirty="0"/>
          </a:p>
          <a:p>
            <a:pPr marL="0" indent="0">
              <a:spcBef>
                <a:spcPts val="0"/>
              </a:spcBef>
              <a:buNone/>
            </a:pPr>
            <a:endParaRPr lang="de-DE" sz="100" dirty="0"/>
          </a:p>
          <a:p>
            <a:pPr marL="0" indent="0">
              <a:spcBef>
                <a:spcPts val="0"/>
              </a:spcBef>
              <a:buNone/>
            </a:pPr>
            <a:endParaRPr lang="de-DE" sz="100" dirty="0"/>
          </a:p>
          <a:p>
            <a:pPr marL="0" indent="0">
              <a:spcBef>
                <a:spcPts val="0"/>
              </a:spcBef>
              <a:buNone/>
            </a:pPr>
            <a:r>
              <a:rPr lang="de-DE" sz="1400" b="1" dirty="0"/>
              <a:t>TEIL DER COMMUNITY: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sz="1600" b="1" dirty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1400" b="1" dirty="0"/>
              <a:t>GEFÖRDERT DURCH: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de-DE" sz="1200" b="1" dirty="0"/>
          </a:p>
          <a:p>
            <a:pPr>
              <a:buFont typeface="Wingdings" panose="05000000000000000000" pitchFamily="2" charset="2"/>
              <a:buChar char="§"/>
            </a:pPr>
            <a:endParaRPr lang="de-DE" sz="16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4EE13A-57AA-23E8-7575-A47DF54DA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14C66A-2D41-1484-7FBD-5DB2C835B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8AF29F6-7820-91DA-46BF-26EC358CD372}"/>
              </a:ext>
            </a:extLst>
          </p:cNvPr>
          <p:cNvSpPr/>
          <p:nvPr/>
        </p:nvSpPr>
        <p:spPr>
          <a:xfrm>
            <a:off x="274433" y="1029179"/>
            <a:ext cx="2340000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URBAN-CLIMATE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0FE94D1-2F62-833B-7C89-E7853D599EDD}"/>
              </a:ext>
            </a:extLst>
          </p:cNvPr>
          <p:cNvSpPr/>
          <p:nvPr/>
        </p:nvSpPr>
        <p:spPr>
          <a:xfrm rot="649003">
            <a:off x="2380432" y="894801"/>
            <a:ext cx="468000" cy="2520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NEU!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2C7D83AA-201A-E834-08EE-0564B5BEE082}"/>
              </a:ext>
            </a:extLst>
          </p:cNvPr>
          <p:cNvSpPr/>
          <p:nvPr/>
        </p:nvSpPr>
        <p:spPr>
          <a:xfrm>
            <a:off x="465819" y="5576451"/>
            <a:ext cx="1045482" cy="44938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642CAA28-E248-577F-ACFC-A4C7EB43C3F8}"/>
              </a:ext>
            </a:extLst>
          </p:cNvPr>
          <p:cNvSpPr/>
          <p:nvPr/>
        </p:nvSpPr>
        <p:spPr>
          <a:xfrm>
            <a:off x="472985" y="4451600"/>
            <a:ext cx="3108416" cy="7444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8" name="Grafik 67">
            <a:extLst>
              <a:ext uri="{FF2B5EF4-FFF2-40B4-BE49-F238E27FC236}">
                <a16:creationId xmlns:a16="http://schemas.microsoft.com/office/drawing/2014/main" id="{009F58D7-D86F-807E-2A40-5A1E48459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11" y="5608585"/>
            <a:ext cx="899433" cy="356593"/>
          </a:xfrm>
          <a:prstGeom prst="rect">
            <a:avLst/>
          </a:prstGeom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83DA8B09-20CF-E0F6-03E6-D49802E13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103"/>
          <a:stretch/>
        </p:blipFill>
        <p:spPr>
          <a:xfrm>
            <a:off x="464548" y="4456747"/>
            <a:ext cx="2432050" cy="739313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E3D1A1E6-13AB-03ED-71E0-6AC84C5A6D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086" r="77191" b="-828"/>
          <a:stretch/>
        </p:blipFill>
        <p:spPr>
          <a:xfrm>
            <a:off x="2867921" y="4451600"/>
            <a:ext cx="554729" cy="362080"/>
          </a:xfrm>
          <a:prstGeom prst="rect">
            <a:avLst/>
          </a:prstGeom>
        </p:spPr>
      </p:pic>
      <p:pic>
        <p:nvPicPr>
          <p:cNvPr id="72" name="Grafik 71">
            <a:extLst>
              <a:ext uri="{FF2B5EF4-FFF2-40B4-BE49-F238E27FC236}">
                <a16:creationId xmlns:a16="http://schemas.microsoft.com/office/drawing/2014/main" id="{9045B6B7-E645-1825-F06A-FD1BB406E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28" t="68575" r="52763" b="-2317"/>
          <a:stretch/>
        </p:blipFill>
        <p:spPr>
          <a:xfrm>
            <a:off x="2911385" y="4798566"/>
            <a:ext cx="554729" cy="362080"/>
          </a:xfrm>
          <a:prstGeom prst="rect">
            <a:avLst/>
          </a:prstGeom>
        </p:spPr>
      </p:pic>
      <p:sp>
        <p:nvSpPr>
          <p:cNvPr id="76" name="Rechteck 75">
            <a:extLst>
              <a:ext uri="{FF2B5EF4-FFF2-40B4-BE49-F238E27FC236}">
                <a16:creationId xmlns:a16="http://schemas.microsoft.com/office/drawing/2014/main" id="{7F1A578C-C540-238A-3991-C66274AC0680}"/>
              </a:ext>
            </a:extLst>
          </p:cNvPr>
          <p:cNvSpPr/>
          <p:nvPr/>
        </p:nvSpPr>
        <p:spPr>
          <a:xfrm>
            <a:off x="2711536" y="5576451"/>
            <a:ext cx="1045482" cy="44938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5" name="Grafik 74" descr="Ein Bild, das Schrift, Text, Grafiken, Logo enthält.&#10;&#10;Automatisch generierte Beschreibung">
            <a:extLst>
              <a:ext uri="{FF2B5EF4-FFF2-40B4-BE49-F238E27FC236}">
                <a16:creationId xmlns:a16="http://schemas.microsoft.com/office/drawing/2014/main" id="{563E31B0-C29B-1B0A-A991-303E1C64EC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14" y="5637874"/>
            <a:ext cx="923925" cy="333502"/>
          </a:xfrm>
          <a:prstGeom prst="rect">
            <a:avLst/>
          </a:prstGeom>
        </p:spPr>
      </p:pic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246A6468-E071-906B-A1C5-1EB9491FEBC2}"/>
              </a:ext>
            </a:extLst>
          </p:cNvPr>
          <p:cNvGrpSpPr/>
          <p:nvPr/>
        </p:nvGrpSpPr>
        <p:grpSpPr>
          <a:xfrm>
            <a:off x="6266842" y="1896217"/>
            <a:ext cx="5650726" cy="3888127"/>
            <a:chOff x="6266842" y="1896217"/>
            <a:chExt cx="5650726" cy="3888127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E66C881E-B3AD-FBF7-9F6C-3741C68339F1}"/>
                </a:ext>
              </a:extLst>
            </p:cNvPr>
            <p:cNvGrpSpPr/>
            <p:nvPr/>
          </p:nvGrpSpPr>
          <p:grpSpPr>
            <a:xfrm>
              <a:off x="6266842" y="1896217"/>
              <a:ext cx="5650726" cy="3888127"/>
              <a:chOff x="6266842" y="2318201"/>
              <a:chExt cx="5650726" cy="3888127"/>
            </a:xfrm>
          </p:grpSpPr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C8C7D93C-289C-32C7-3C7F-1C33BF924C79}"/>
                  </a:ext>
                </a:extLst>
              </p:cNvPr>
              <p:cNvSpPr txBox="1"/>
              <p:nvPr/>
            </p:nvSpPr>
            <p:spPr>
              <a:xfrm>
                <a:off x="7720087" y="4174112"/>
                <a:ext cx="2005090" cy="10772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de-DE" sz="700" dirty="0">
                    <a:latin typeface="Century Gothic" panose="020B0502020202020204" pitchFamily="34" charset="0"/>
                  </a:rPr>
                  <a:t>Ausbau der Infrastruktur</a:t>
                </a:r>
                <a:endParaRPr lang="de-DE" sz="12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FCFC9A85-3758-3334-6BF2-465462BB1738}"/>
                  </a:ext>
                </a:extLst>
              </p:cNvPr>
              <p:cNvSpPr txBox="1"/>
              <p:nvPr/>
            </p:nvSpPr>
            <p:spPr>
              <a:xfrm>
                <a:off x="6286498" y="6095851"/>
                <a:ext cx="2005090" cy="10772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de-DE" sz="700" dirty="0" err="1">
                    <a:latin typeface="Century Gothic" panose="020B0502020202020204" pitchFamily="34" charset="0"/>
                  </a:rPr>
                  <a:t>Mapathon</a:t>
                </a:r>
                <a:r>
                  <a:rPr lang="de-DE" sz="700" dirty="0">
                    <a:latin typeface="Century Gothic" panose="020B0502020202020204" pitchFamily="34" charset="0"/>
                  </a:rPr>
                  <a:t> (</a:t>
                </a:r>
                <a:r>
                  <a:rPr lang="de-DE" sz="700" dirty="0" err="1">
                    <a:latin typeface="Century Gothic" panose="020B0502020202020204" pitchFamily="34" charset="0"/>
                  </a:rPr>
                  <a:t>smartCity</a:t>
                </a:r>
                <a:r>
                  <a:rPr lang="de-DE" sz="700" dirty="0">
                    <a:latin typeface="Century Gothic" panose="020B0502020202020204" pitchFamily="34" charset="0"/>
                  </a:rPr>
                  <a:t>)</a:t>
                </a:r>
                <a:endParaRPr lang="de-DE" sz="12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6A9E244F-8060-9AEA-8542-AD94005185AE}"/>
                  </a:ext>
                </a:extLst>
              </p:cNvPr>
              <p:cNvSpPr txBox="1"/>
              <p:nvPr/>
            </p:nvSpPr>
            <p:spPr>
              <a:xfrm>
                <a:off x="9292492" y="6098606"/>
                <a:ext cx="2005090" cy="10772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de-DE" sz="700" dirty="0">
                    <a:latin typeface="Century Gothic" panose="020B0502020202020204" pitchFamily="34" charset="0"/>
                  </a:rPr>
                  <a:t>urban-</a:t>
                </a:r>
                <a:r>
                  <a:rPr lang="de-DE" sz="700" dirty="0" err="1">
                    <a:latin typeface="Century Gothic" panose="020B0502020202020204" pitchFamily="34" charset="0"/>
                  </a:rPr>
                  <a:t>heat</a:t>
                </a:r>
                <a:r>
                  <a:rPr lang="de-DE" sz="700" dirty="0">
                    <a:latin typeface="Century Gothic" panose="020B0502020202020204" pitchFamily="34" charset="0"/>
                  </a:rPr>
                  <a:t>-</a:t>
                </a:r>
                <a:r>
                  <a:rPr lang="de-DE" sz="700" dirty="0" err="1">
                    <a:latin typeface="Century Gothic" panose="020B0502020202020204" pitchFamily="34" charset="0"/>
                  </a:rPr>
                  <a:t>map</a:t>
                </a:r>
                <a:r>
                  <a:rPr lang="de-DE" sz="700" dirty="0">
                    <a:latin typeface="Century Gothic" panose="020B0502020202020204" pitchFamily="34" charset="0"/>
                  </a:rPr>
                  <a:t> (</a:t>
                </a:r>
                <a:r>
                  <a:rPr lang="de-DE" sz="700" dirty="0" err="1">
                    <a:latin typeface="Century Gothic" panose="020B0502020202020204" pitchFamily="34" charset="0"/>
                  </a:rPr>
                  <a:t>smartCity</a:t>
                </a:r>
                <a:r>
                  <a:rPr lang="de-DE" sz="700" dirty="0">
                    <a:latin typeface="Century Gothic" panose="020B0502020202020204" pitchFamily="34" charset="0"/>
                  </a:rPr>
                  <a:t>)</a:t>
                </a:r>
                <a:endParaRPr lang="de-DE" sz="1200" dirty="0"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12" name="Grafik 11" descr="Ein Bild, das Karte, Luftfotografie enthält.&#10;&#10;Automatisch generierte Beschreibung">
                <a:extLst>
                  <a:ext uri="{FF2B5EF4-FFF2-40B4-BE49-F238E27FC236}">
                    <a16:creationId xmlns:a16="http://schemas.microsoft.com/office/drawing/2014/main" id="{09DBEAB3-F14F-7650-606B-6E788C5D3D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68699" y="4353617"/>
                <a:ext cx="2648868" cy="1744989"/>
              </a:xfrm>
              <a:prstGeom prst="rect">
                <a:avLst/>
              </a:prstGeom>
            </p:spPr>
          </p:pic>
          <p:pic>
            <p:nvPicPr>
              <p:cNvPr id="14" name="Grafik 13" descr="Ein Bild, das Karte, Text, Screenshot, Atlas enthält.&#10;&#10;Automatisch generierte Beschreibung">
                <a:extLst>
                  <a:ext uri="{FF2B5EF4-FFF2-40B4-BE49-F238E27FC236}">
                    <a16:creationId xmlns:a16="http://schemas.microsoft.com/office/drawing/2014/main" id="{0F3B8235-C4DB-413C-BBF8-8335AC7C65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855"/>
              <a:stretch/>
            </p:blipFill>
            <p:spPr>
              <a:xfrm>
                <a:off x="6286499" y="4368130"/>
                <a:ext cx="2884295" cy="1744989"/>
              </a:xfrm>
              <a:prstGeom prst="rect">
                <a:avLst/>
              </a:prstGeom>
            </p:spPr>
          </p:pic>
          <p:pic>
            <p:nvPicPr>
              <p:cNvPr id="16" name="Grafik 15" descr="Ein Bild, das Text, Screenshot, draußen, Baum enthält.&#10;&#10;Automatisch generierte Beschreibung">
                <a:extLst>
                  <a:ext uri="{FF2B5EF4-FFF2-40B4-BE49-F238E27FC236}">
                    <a16:creationId xmlns:a16="http://schemas.microsoft.com/office/drawing/2014/main" id="{B08D89AC-60F6-BEA1-E43B-992D37E9EA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197"/>
              <a:stretch/>
            </p:blipFill>
            <p:spPr>
              <a:xfrm>
                <a:off x="7721600" y="2318201"/>
                <a:ext cx="4195968" cy="1854097"/>
              </a:xfrm>
              <a:prstGeom prst="rect">
                <a:avLst/>
              </a:prstGeom>
            </p:spPr>
          </p:pic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86FDE2F0-EE8E-2BFD-5CC0-158C607D8E06}"/>
                  </a:ext>
                </a:extLst>
              </p:cNvPr>
              <p:cNvSpPr txBox="1"/>
              <p:nvPr/>
            </p:nvSpPr>
            <p:spPr>
              <a:xfrm>
                <a:off x="6266842" y="4167040"/>
                <a:ext cx="2005090" cy="10772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de-DE" sz="700" dirty="0">
                    <a:latin typeface="Century Gothic" panose="020B0502020202020204" pitchFamily="34" charset="0"/>
                  </a:rPr>
                  <a:t>Technik (</a:t>
                </a:r>
                <a:r>
                  <a:rPr lang="de-DE" sz="700" dirty="0" err="1">
                    <a:latin typeface="Century Gothic" panose="020B0502020202020204" pitchFamily="34" charset="0"/>
                  </a:rPr>
                  <a:t>LoRaWAN</a:t>
                </a:r>
                <a:r>
                  <a:rPr lang="de-DE" sz="700" dirty="0">
                    <a:latin typeface="Century Gothic" panose="020B0502020202020204" pitchFamily="34" charset="0"/>
                  </a:rPr>
                  <a:t>-GW, ...)</a:t>
                </a:r>
                <a:endParaRPr lang="de-DE" sz="12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80" name="Grafik 79" descr="Ein Bild, das draußen, Himmel, Pfeife Flöte Rohr, Baum enthält.&#10;&#10;Automatisch generierte Beschreibung">
              <a:extLst>
                <a:ext uri="{FF2B5EF4-FFF2-40B4-BE49-F238E27FC236}">
                  <a16:creationId xmlns:a16="http://schemas.microsoft.com/office/drawing/2014/main" id="{4CDD26F1-3314-6030-F3D8-083849096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6843" y="1896217"/>
              <a:ext cx="1390573" cy="1854097"/>
            </a:xfrm>
            <a:prstGeom prst="rect">
              <a:avLst/>
            </a:prstGeom>
          </p:spPr>
        </p:pic>
      </p:grpSp>
      <p:sp>
        <p:nvSpPr>
          <p:cNvPr id="83" name="Rechteck 82">
            <a:extLst>
              <a:ext uri="{FF2B5EF4-FFF2-40B4-BE49-F238E27FC236}">
                <a16:creationId xmlns:a16="http://schemas.microsoft.com/office/drawing/2014/main" id="{5AF82E79-817B-E79B-A523-49B8B628C3AC}"/>
              </a:ext>
            </a:extLst>
          </p:cNvPr>
          <p:cNvSpPr/>
          <p:nvPr/>
        </p:nvSpPr>
        <p:spPr>
          <a:xfrm>
            <a:off x="1576441" y="5579540"/>
            <a:ext cx="1045482" cy="44938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2" name="Grafik 81" descr="Ein Bild, das Schrift, Grafiken, Grafikdesign, Screenshot enthält.&#10;&#10;Automatisch generierte Beschreibung">
            <a:extLst>
              <a:ext uri="{FF2B5EF4-FFF2-40B4-BE49-F238E27FC236}">
                <a16:creationId xmlns:a16="http://schemas.microsoft.com/office/drawing/2014/main" id="{DA353BB2-3CFA-0C0B-65E0-159843B642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141" y="5705622"/>
            <a:ext cx="939535" cy="19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30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haltsplatzhalter 12" descr="Ein Bild, das Text, Screenshot, Diagramm, Multimedia-Software enthält.&#10;&#10;KI-generierte Inhalte können fehlerhaft sein.">
            <a:extLst>
              <a:ext uri="{FF2B5EF4-FFF2-40B4-BE49-F238E27FC236}">
                <a16:creationId xmlns:a16="http://schemas.microsoft.com/office/drawing/2014/main" id="{8E62216F-68CC-B742-4337-1EDB630CF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3" y="1757131"/>
            <a:ext cx="7232684" cy="4351337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4EE13A-57AA-23E8-7575-A47DF54DA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14C66A-2D41-1484-7FBD-5DB2C835B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6E1C525-FE89-7BE0-ED33-6D704B3EF37E}"/>
              </a:ext>
            </a:extLst>
          </p:cNvPr>
          <p:cNvSpPr/>
          <p:nvPr/>
        </p:nvSpPr>
        <p:spPr>
          <a:xfrm>
            <a:off x="274433" y="1029179"/>
            <a:ext cx="2060994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HARDWARE (1/3)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4D1F7B5-1E35-6344-E0C2-7C82B09E50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0" r="577"/>
          <a:stretch>
            <a:fillRect/>
          </a:stretch>
        </p:blipFill>
        <p:spPr>
          <a:xfrm>
            <a:off x="8137338" y="1753646"/>
            <a:ext cx="3780229" cy="43548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4185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6C468-8623-BF92-123E-CC5145EB4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7D676CC-49D4-AAE1-462F-B34E2547A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33" y="1763047"/>
            <a:ext cx="582156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URBAN-CLIMATE-ADAPTER 1.0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LoRaWAN-FSK-Bridge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Konfiguration über Captive-Portal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USB-Anbindung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Erweiterung über Groove-Schnittstelle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000" dirty="0"/>
              <a:t>Link: https://gittea.karlkuebelschule.de/xxx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URBAN-CLIMATE-ADAPTER 2.0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LoRaWAN-FSK-Bridge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Integration in Bresser 5in1, 6in1 7in1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Energieversorgung über PV und Akku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Aufwertung der Wetterstation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direkte Luftdruckmessung ohne Panel</a:t>
            </a:r>
          </a:p>
          <a:p>
            <a:pPr marL="130175" indent="0" defTabSz="179388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000" dirty="0"/>
              <a:t>Link: https://gittea.karlkuebelschule.de/xxx</a:t>
            </a:r>
          </a:p>
          <a:p>
            <a:pPr marL="0" indent="0">
              <a:buNone/>
            </a:pPr>
            <a:endParaRPr lang="de-DE" sz="12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D0E3A7-AB4F-C87F-1177-0E10491A4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F03975-B436-F712-DD95-620463ADC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CF2EDC1-EF20-FD82-3F61-D638CEFC912B}"/>
              </a:ext>
            </a:extLst>
          </p:cNvPr>
          <p:cNvSpPr/>
          <p:nvPr/>
        </p:nvSpPr>
        <p:spPr>
          <a:xfrm>
            <a:off x="274433" y="1029179"/>
            <a:ext cx="2060994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HARDWARE (2/3)</a:t>
            </a:r>
          </a:p>
        </p:txBody>
      </p:sp>
      <p:pic>
        <p:nvPicPr>
          <p:cNvPr id="6" name="Grafik 5" descr="Ein Bild, das Handy, Screenshot, Fahren, Design enthält.&#10;&#10;KI-generierte Inhalte können fehlerhaft sein.">
            <a:extLst>
              <a:ext uri="{FF2B5EF4-FFF2-40B4-BE49-F238E27FC236}">
                <a16:creationId xmlns:a16="http://schemas.microsoft.com/office/drawing/2014/main" id="{CDFA4E2B-232D-5072-DBB9-D7807EDB9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124" y="1705874"/>
            <a:ext cx="1961685" cy="1961685"/>
          </a:xfrm>
          <a:prstGeom prst="rect">
            <a:avLst/>
          </a:prstGeom>
          <a:effectLst/>
        </p:spPr>
      </p:pic>
      <p:sp>
        <p:nvSpPr>
          <p:cNvPr id="11" name="Inhaltsplatzhalter 1">
            <a:extLst>
              <a:ext uri="{FF2B5EF4-FFF2-40B4-BE49-F238E27FC236}">
                <a16:creationId xmlns:a16="http://schemas.microsoft.com/office/drawing/2014/main" id="{63B40344-206C-6FD7-78F0-1BAA7AB5F31D}"/>
              </a:ext>
            </a:extLst>
          </p:cNvPr>
          <p:cNvSpPr txBox="1">
            <a:spLocks/>
          </p:cNvSpPr>
          <p:nvPr/>
        </p:nvSpPr>
        <p:spPr>
          <a:xfrm>
            <a:off x="6096000" y="1763047"/>
            <a:ext cx="582156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BODENFEUCHTESENSOR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Betrieb unterhalb der Grasnarbe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Modbus-, Analog-, Seriell-Schnittstelle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Anbindung von bis zu 6 SMT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Autark durch integrierte 19Ah-Batterie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Betriebsdauer bis zu 5 Jahre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000" dirty="0"/>
              <a:t>Link: https://gittea.karlkuebelschule.de/xxx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 sz="1200" b="1" dirty="0" err="1"/>
              <a:t>WSTiny</a:t>
            </a:r>
            <a:endParaRPr lang="de-DE" sz="1200" b="1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Luftdruck, Luftfeuchte, Temperatur 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Autark durch integrierte 19Ah-Batterie 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Laufzeit &gt; 7 Jahre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LoRaWAN-Anbindung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Gehäuse komplette mit 3D-Druck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000" dirty="0"/>
              <a:t>Link: https://gittea.karlkuebelschule.de/xxx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dirty="0"/>
          </a:p>
        </p:txBody>
      </p:sp>
      <p:pic>
        <p:nvPicPr>
          <p:cNvPr id="13" name="Grafik 12" descr="Ein Bild, das Elektronik, Elektrisches Bauelement, passives Bauelement, Computerkomponenten enthält.&#10;&#10;KI-generierte Inhalte können fehlerhaft sein.">
            <a:extLst>
              <a:ext uri="{FF2B5EF4-FFF2-40B4-BE49-F238E27FC236}">
                <a16:creationId xmlns:a16="http://schemas.microsoft.com/office/drawing/2014/main" id="{C4F8AF4A-D8FB-2555-318B-5BD227E04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713" y="3667559"/>
            <a:ext cx="1634113" cy="184484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5D0DB08-FCDA-973C-E3F8-3A62B00F0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359" y="3550721"/>
            <a:ext cx="1500687" cy="1989716"/>
          </a:xfrm>
          <a:prstGeom prst="rect">
            <a:avLst/>
          </a:prstGeom>
        </p:spPr>
      </p:pic>
      <p:pic>
        <p:nvPicPr>
          <p:cNvPr id="17" name="Grafik 16" descr="Ein Bild, das Elektronik, Kabel enthält.&#10;&#10;KI-generierte Inhalte können fehlerhaft sein.">
            <a:extLst>
              <a:ext uri="{FF2B5EF4-FFF2-40B4-BE49-F238E27FC236}">
                <a16:creationId xmlns:a16="http://schemas.microsoft.com/office/drawing/2014/main" id="{C1229C6C-62D1-35A9-70FE-56C7EF396C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42" y="2069757"/>
            <a:ext cx="1223414" cy="112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80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572FF-0FE1-F690-910A-700F4E50E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C8DB5AD-31DD-A0DB-07A5-4D780B057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33" y="1763047"/>
            <a:ext cx="582156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SERVER RACK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Eigene Glasfaserleitung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Getrennt vom pädagogischen Netz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de-DE" sz="1200" b="1" dirty="0"/>
            </a:br>
            <a:br>
              <a:rPr lang="de-DE" sz="1200" b="1" dirty="0"/>
            </a:br>
            <a:endParaRPr lang="de-DE" sz="12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2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de-DE" sz="1200" b="1" dirty="0"/>
            </a:br>
            <a:br>
              <a:rPr lang="de-DE" sz="1200" b="1" dirty="0"/>
            </a:br>
            <a:br>
              <a:rPr lang="de-DE" sz="1200" b="1" dirty="0"/>
            </a:br>
            <a:br>
              <a:rPr lang="de-DE" sz="1200" b="1" dirty="0"/>
            </a:br>
            <a:br>
              <a:rPr lang="de-DE" sz="1200" b="1" dirty="0"/>
            </a:br>
            <a:br>
              <a:rPr lang="de-DE" sz="1200" b="1" dirty="0"/>
            </a:br>
            <a:r>
              <a:rPr lang="de-DE" sz="1200" b="1" dirty="0"/>
              <a:t>NVIDIA JETSON NANO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t-BR" sz="1200" dirty="0"/>
              <a:t>128-core GPU mit 128 NVIDIA CUDA-Cores</a:t>
            </a: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4GB LPDDR4 RAM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Energieeffizient (~5W)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Für den Einstieg im Rahmen </a:t>
            </a:r>
            <a:br>
              <a:rPr lang="de-DE" sz="1200" dirty="0"/>
            </a:br>
            <a:r>
              <a:rPr lang="de-DE" sz="1200" dirty="0"/>
              <a:t>von Schulprojekten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130175" indent="0" defTabSz="179388">
              <a:lnSpc>
                <a:spcPct val="100000"/>
              </a:lnSpc>
              <a:spcBef>
                <a:spcPts val="0"/>
              </a:spcBef>
              <a:buNone/>
            </a:pPr>
            <a:endParaRPr lang="de-DE" sz="1200" dirty="0"/>
          </a:p>
          <a:p>
            <a:pPr marL="0" indent="0">
              <a:buNone/>
            </a:pPr>
            <a:endParaRPr lang="de-DE" sz="12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3133AE-470B-5DFA-FEE5-D9020591F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C4D6EC-C400-409C-954A-DCD22F083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90F82ED-F81B-B0F6-5C88-3AE2DD910EA1}"/>
              </a:ext>
            </a:extLst>
          </p:cNvPr>
          <p:cNvSpPr/>
          <p:nvPr/>
        </p:nvSpPr>
        <p:spPr>
          <a:xfrm>
            <a:off x="274433" y="1029179"/>
            <a:ext cx="2060994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HARDWARE (3/3)</a:t>
            </a:r>
          </a:p>
        </p:txBody>
      </p:sp>
      <p:sp>
        <p:nvSpPr>
          <p:cNvPr id="11" name="Inhaltsplatzhalter 1">
            <a:extLst>
              <a:ext uri="{FF2B5EF4-FFF2-40B4-BE49-F238E27FC236}">
                <a16:creationId xmlns:a16="http://schemas.microsoft.com/office/drawing/2014/main" id="{4A41D93D-079C-3CE5-37A8-8F82973ED096}"/>
              </a:ext>
            </a:extLst>
          </p:cNvPr>
          <p:cNvSpPr txBox="1">
            <a:spLocks/>
          </p:cNvSpPr>
          <p:nvPr/>
        </p:nvSpPr>
        <p:spPr>
          <a:xfrm>
            <a:off x="6096000" y="1763047"/>
            <a:ext cx="582156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NVIDIA A100 40 GB GPU KI-SERVER 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40GB HBM2e Memory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6144 NVIDIA CUDA-Cores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Nutzung von Docker &amp; </a:t>
            </a:r>
            <a:r>
              <a:rPr lang="de-DE" sz="1200" dirty="0" err="1"/>
              <a:t>Portainer</a:t>
            </a: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Baumerkennung mit DeepLabV3Plus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KI-Modell-Training </a:t>
            </a:r>
            <a:br>
              <a:rPr lang="de-DE" sz="1200" dirty="0"/>
            </a:br>
            <a:r>
              <a:rPr lang="de-DE" sz="1200" dirty="0"/>
              <a:t>mit Geodaten + Wetterdaten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NVIDIA H100 94 GB GPU KI-SERVER 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94GB HBM3e Memory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t-BR" sz="1200" dirty="0"/>
              <a:t>16.896 NVIDIA CUDA-Cores </a:t>
            </a:r>
            <a:br>
              <a:rPr lang="pt-BR" sz="1200" dirty="0"/>
            </a:br>
            <a:r>
              <a:rPr lang="pt-BR" sz="1200" dirty="0"/>
              <a:t>+ Tensor Cores</a:t>
            </a: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Nutzung von Docker &amp; </a:t>
            </a:r>
            <a:r>
              <a:rPr lang="de-DE" sz="1200" dirty="0" err="1"/>
              <a:t>Portainer</a:t>
            </a: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Open-Source LLM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Baumerkennung mit DeepLabV3Plus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KI-Modell-Training </a:t>
            </a:r>
            <a:br>
              <a:rPr lang="de-DE" sz="1200" dirty="0"/>
            </a:br>
            <a:r>
              <a:rPr lang="de-DE" sz="1200" dirty="0"/>
              <a:t>mit Geodaten + Wetterdaten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1200" dirty="0"/>
          </a:p>
        </p:txBody>
      </p:sp>
      <p:pic>
        <p:nvPicPr>
          <p:cNvPr id="7" name="Grafik 6" descr="Ein Bild, das Person, Kleidung, Mann, Im Haus enthält.&#10;&#10;KI-generierte Inhalte können fehlerhaft sein.">
            <a:extLst>
              <a:ext uri="{FF2B5EF4-FFF2-40B4-BE49-F238E27FC236}">
                <a16:creationId xmlns:a16="http://schemas.microsoft.com/office/drawing/2014/main" id="{50671806-F2B2-0469-3694-72171427E6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55"/>
          <a:stretch>
            <a:fillRect/>
          </a:stretch>
        </p:blipFill>
        <p:spPr>
          <a:xfrm rot="5400000">
            <a:off x="9072047" y="1972121"/>
            <a:ext cx="1953164" cy="1541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 descr="Ein Bild, das Elektronik, Elektronisches Gerät, Im Haus, Fernbedienung enthält.&#10;&#10;KI-generierte Inhalte können fehlerhaft sein.">
            <a:extLst>
              <a:ext uri="{FF2B5EF4-FFF2-40B4-BE49-F238E27FC236}">
                <a16:creationId xmlns:a16="http://schemas.microsoft.com/office/drawing/2014/main" id="{513DD8A9-AF4D-22BC-5602-60DB77E0D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3" b="9993"/>
          <a:stretch>
            <a:fillRect/>
          </a:stretch>
        </p:blipFill>
        <p:spPr>
          <a:xfrm>
            <a:off x="3926622" y="4031620"/>
            <a:ext cx="1772965" cy="18662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3E409B4-5E01-765E-9107-C67D89A9B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006" y="4059797"/>
            <a:ext cx="2639561" cy="18380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fik 12" descr="Ein Bild, das Kleidung, Im Haus, Person, Mann enthält.&#10;&#10;KI-generierte Inhalte können fehlerhaft sein.">
            <a:extLst>
              <a:ext uri="{FF2B5EF4-FFF2-40B4-BE49-F238E27FC236}">
                <a16:creationId xmlns:a16="http://schemas.microsoft.com/office/drawing/2014/main" id="{07E12A3A-8387-9A66-F86B-1C376F01C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" r="13341"/>
          <a:stretch>
            <a:fillRect/>
          </a:stretch>
        </p:blipFill>
        <p:spPr>
          <a:xfrm>
            <a:off x="3926622" y="1763047"/>
            <a:ext cx="1791420" cy="1631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6751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6CFB-ECE7-E97C-7096-980EF259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116ED8AA-7DFA-7D64-3790-532B144158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66" r="7922"/>
          <a:stretch>
            <a:fillRect/>
          </a:stretch>
        </p:blipFill>
        <p:spPr>
          <a:xfrm>
            <a:off x="5353059" y="1763047"/>
            <a:ext cx="6564508" cy="4273005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9938D82-3C23-A20F-08CA-905568253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33" y="1763047"/>
            <a:ext cx="11643134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/>
              <a:t>METROPOLATLAS (MRN)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Langfristige Datenhaltung: </a:t>
            </a:r>
            <a:br>
              <a:rPr lang="de-DE" sz="1200" dirty="0"/>
            </a:br>
            <a:r>
              <a:rPr lang="de-DE" sz="1200" dirty="0"/>
              <a:t>MRN übernimmt zentrale Datenverwaltung &amp; Archivierung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Sichtbarkeit &amp; Reichweite: </a:t>
            </a:r>
            <a:br>
              <a:rPr lang="de-DE" sz="1200" dirty="0"/>
            </a:br>
            <a:r>
              <a:rPr lang="de-DE" sz="1200" dirty="0"/>
              <a:t>Integration in regionalen Atlas für alle 16 Landkreise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Standardisierung: </a:t>
            </a:r>
            <a:br>
              <a:rPr lang="de-DE" sz="1200" dirty="0"/>
            </a:br>
            <a:r>
              <a:rPr lang="de-DE" sz="1200" dirty="0"/>
              <a:t>Datenstandards &amp; Qualitätskontrolle durch MRN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Anbindung Entscheidungsträger: </a:t>
            </a:r>
            <a:br>
              <a:rPr lang="de-DE" sz="1200" dirty="0"/>
            </a:br>
            <a:r>
              <a:rPr lang="de-DE" sz="1200" dirty="0"/>
              <a:t>Direkter Zugang für Stadt- &amp; Regionalplanung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Andromeda-Broker: </a:t>
            </a:r>
            <a:br>
              <a:rPr lang="de-DE" sz="1200" dirty="0"/>
            </a:br>
            <a:r>
              <a:rPr lang="de-DE" sz="1200" dirty="0"/>
              <a:t>Echtzeit API-Anbindung für kurze Reaktionszeiten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GIS-Integration: </a:t>
            </a:r>
            <a:br>
              <a:rPr lang="de-DE" sz="1200" dirty="0"/>
            </a:br>
            <a:r>
              <a:rPr lang="de-DE" sz="1200" dirty="0"/>
              <a:t>Geodaten-Schnittstelle für räumliche Analysen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API-Schnittstelle: </a:t>
            </a:r>
            <a:br>
              <a:rPr lang="de-DE" sz="1200" dirty="0"/>
            </a:br>
            <a:r>
              <a:rPr lang="de-DE" sz="1200" dirty="0"/>
              <a:t>Standardisierte REST-API zum Datenabruf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Echtzeitdaten: </a:t>
            </a:r>
            <a:br>
              <a:rPr lang="de-DE" sz="1200" dirty="0"/>
            </a:br>
            <a:r>
              <a:rPr lang="de-DE" sz="1200" dirty="0"/>
              <a:t>Live-Wetterstationen-Daten in METROPOLATLAS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7C200D1-11CB-D2AF-C192-9EA3BC42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744838-BB09-25B9-D72F-AAEC16852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391A675-91E3-B431-F5B1-3130D5577062}"/>
              </a:ext>
            </a:extLst>
          </p:cNvPr>
          <p:cNvSpPr/>
          <p:nvPr/>
        </p:nvSpPr>
        <p:spPr>
          <a:xfrm>
            <a:off x="274432" y="1029179"/>
            <a:ext cx="2240167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PROJEKTAUSBLICK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C2371C4-A094-7979-D628-66385B2D1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59" y="1763047"/>
            <a:ext cx="6564508" cy="427300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5E16BD8-E218-3DCF-4194-076A85AD8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2867" y="1029179"/>
            <a:ext cx="33147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3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6664-699A-3D31-9C01-9BD25026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68906708-4932-7891-46A2-DF10F9CCB9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30" r="9665"/>
          <a:stretch>
            <a:fillRect/>
          </a:stretch>
        </p:blipFill>
        <p:spPr>
          <a:xfrm>
            <a:off x="6060464" y="1763047"/>
            <a:ext cx="5857103" cy="4273005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8CF50D6-7222-125D-A47F-35C764F03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33" y="1763047"/>
            <a:ext cx="11643134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200" b="1" dirty="0" err="1"/>
              <a:t>lutHER</a:t>
            </a:r>
            <a:r>
              <a:rPr lang="de-DE" sz="1200" b="1" dirty="0"/>
              <a:t> / </a:t>
            </a:r>
            <a:r>
              <a:rPr lang="de-DE" sz="1200" b="1" dirty="0" err="1"/>
              <a:t>Lasofy</a:t>
            </a:r>
            <a:endParaRPr lang="de-DE" sz="1200" b="1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Open-Source </a:t>
            </a:r>
            <a:r>
              <a:rPr lang="de-DE" sz="1200" dirty="0" err="1"/>
              <a:t>Labeling</a:t>
            </a:r>
            <a:r>
              <a:rPr lang="de-DE" sz="1200" dirty="0"/>
              <a:t>-Plattform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Intuitive Web-Interface für Datenmarkierung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Zusammenarbeit im Team (</a:t>
            </a:r>
            <a:r>
              <a:rPr lang="de-DE" sz="1200" dirty="0" err="1"/>
              <a:t>Crowd</a:t>
            </a:r>
            <a:r>
              <a:rPr lang="de-DE" sz="1200" dirty="0"/>
              <a:t> </a:t>
            </a:r>
            <a:r>
              <a:rPr lang="de-DE" sz="1200" dirty="0" err="1"/>
              <a:t>Labeling</a:t>
            </a:r>
            <a:r>
              <a:rPr lang="de-DE" sz="1200" dirty="0"/>
              <a:t>)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Multi-Format Support (Bilder, Video-Frames)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Export für KI-Training &amp; maschinelles Lernen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Bäume labeln: </a:t>
            </a:r>
            <a:br>
              <a:rPr lang="de-DE" sz="1200" dirty="0"/>
            </a:br>
            <a:r>
              <a:rPr lang="de-DE" sz="1200" dirty="0"/>
              <a:t>Markierung von Satellitenbildern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Trainingsdaten: </a:t>
            </a:r>
            <a:br>
              <a:rPr lang="de-DE" sz="1200" dirty="0"/>
            </a:br>
            <a:r>
              <a:rPr lang="de-DE" sz="1200" dirty="0"/>
              <a:t>Generierung von </a:t>
            </a:r>
            <a:r>
              <a:rPr lang="de-DE" sz="1200" dirty="0" err="1"/>
              <a:t>Labeling</a:t>
            </a:r>
            <a:r>
              <a:rPr lang="de-DE" sz="1200" dirty="0"/>
              <a:t>-Daten für KI-Modelle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Schüler-Partizipation: </a:t>
            </a:r>
            <a:br>
              <a:rPr lang="de-DE" sz="1200" dirty="0"/>
            </a:br>
            <a:r>
              <a:rPr lang="de-DE" sz="1200" dirty="0"/>
              <a:t>Schüler annotieren &amp; validieren Baum-Erkennungen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200" dirty="0"/>
              <a:t>Citizen Science: </a:t>
            </a:r>
            <a:br>
              <a:rPr lang="de-DE" sz="1200" dirty="0"/>
            </a:br>
            <a:r>
              <a:rPr lang="de-DE" sz="1200" dirty="0"/>
              <a:t>Bürger können Baum-Daten kollaborativ erfassen</a:t>
            </a:r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  <a:p>
            <a:pPr marL="265113" indent="-134938" defTabSz="1793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2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7BE558-93A8-8CAF-8C5A-1ECF0A513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www.urban-climate.de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5C39E7-ECE6-6D42-AAE4-7FD7AEB3B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3E69E36-8B14-4E77-AA25-109F5D21241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E664031-548D-E319-BF50-80C92238FE7B}"/>
              </a:ext>
            </a:extLst>
          </p:cNvPr>
          <p:cNvSpPr/>
          <p:nvPr/>
        </p:nvSpPr>
        <p:spPr>
          <a:xfrm>
            <a:off x="274432" y="1029179"/>
            <a:ext cx="2240167" cy="360000"/>
          </a:xfrm>
          <a:prstGeom prst="rect">
            <a:avLst/>
          </a:prstGeom>
          <a:solidFill>
            <a:srgbClr val="144E9A"/>
          </a:solidFill>
          <a:ln>
            <a:solidFill>
              <a:srgbClr val="144E9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PROJEKTAUSBLICK</a:t>
            </a:r>
          </a:p>
        </p:txBody>
      </p:sp>
    </p:spTree>
    <p:extLst>
      <p:ext uri="{BB962C8B-B14F-4D97-AF65-F5344CB8AC3E}">
        <p14:creationId xmlns:p14="http://schemas.microsoft.com/office/powerpoint/2010/main" val="46346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8327F-14F2-6024-E770-3CCFE8308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7BD9678-23F0-46E9-B1CF-9EB5BFD6D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367" y="6433254"/>
            <a:ext cx="2743200" cy="365125"/>
          </a:xfrm>
        </p:spPr>
        <p:txBody>
          <a:bodyPr/>
          <a:lstStyle/>
          <a:p>
            <a:fld id="{33E69E36-8B14-4E77-AA25-109F5D21241F}" type="slidenum">
              <a:rPr lang="de-DE" smtClean="0"/>
              <a:t>11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1F667C-0DC5-F63F-8510-C8E588FFC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433" y="6442137"/>
            <a:ext cx="2743200" cy="365125"/>
          </a:xfrm>
        </p:spPr>
        <p:txBody>
          <a:bodyPr/>
          <a:lstStyle/>
          <a:p>
            <a:r>
              <a:rPr lang="de-DE" dirty="0"/>
              <a:t>www.urban-climate.de</a:t>
            </a:r>
          </a:p>
        </p:txBody>
      </p:sp>
      <p:pic>
        <p:nvPicPr>
          <p:cNvPr id="8" name="Grafik 7" descr="Ein Bild, das Text, Screenshot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45DA7728-E9E8-02A1-CFCB-64EE3707B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94" t="138" r="11884" b="3034"/>
          <a:stretch>
            <a:fillRect/>
          </a:stretch>
        </p:blipFill>
        <p:spPr>
          <a:xfrm>
            <a:off x="4597569" y="1481245"/>
            <a:ext cx="3195313" cy="424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31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Breitbild</PresentationFormat>
  <Paragraphs>199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Office</vt:lpstr>
      <vt:lpstr>PowerPoint-Präsentation</vt:lpstr>
      <vt:lpstr>: Stadtklima mit KI analysieren und prognostizieren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Navin Dass</dc:creator>
  <cp:lastModifiedBy>Navin Dass</cp:lastModifiedBy>
  <cp:revision>6</cp:revision>
  <dcterms:created xsi:type="dcterms:W3CDTF">2023-02-11T19:44:46Z</dcterms:created>
  <dcterms:modified xsi:type="dcterms:W3CDTF">2025-11-18T18:38:21Z</dcterms:modified>
</cp:coreProperties>
</file>