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>
        <p:scale>
          <a:sx n="100" d="100"/>
          <a:sy n="100" d="100"/>
        </p:scale>
        <p:origin x="1842" y="5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1086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861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873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118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972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115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638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9282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704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079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072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1FE10A-6A34-4CF2-910B-5FC381B92C50}" type="datetimeFigureOut">
              <a:rPr lang="de-DE" smtClean="0"/>
              <a:t>17.11.2025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CCB0A4-412C-44CA-97B2-3CDCD992E7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622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9.jpg"/><Relationship Id="rId4" Type="http://schemas.openxmlformats.org/officeDocument/2006/relationships/image" Target="../media/image5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1">
            <a:extLst>
              <a:ext uri="{FF2B5EF4-FFF2-40B4-BE49-F238E27FC236}">
                <a16:creationId xmlns:a16="http://schemas.microsoft.com/office/drawing/2014/main" id="{215CDD52-88BF-E87A-16A9-53BB2E018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57"/>
          <a:stretch>
            <a:fillRect/>
          </a:stretch>
        </p:blipFill>
        <p:spPr>
          <a:xfrm>
            <a:off x="0" y="-268921"/>
            <a:ext cx="5564150" cy="721264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7FE9689-F023-9067-76C6-A085847EEC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5" t="12120" r="21816" b="11018"/>
          <a:stretch>
            <a:fillRect/>
          </a:stretch>
        </p:blipFill>
        <p:spPr bwMode="auto">
          <a:xfrm>
            <a:off x="3784838" y="4619685"/>
            <a:ext cx="1396762" cy="14075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CA7576C-717D-8E41-A081-57AA44FD34CE}"/>
              </a:ext>
            </a:extLst>
          </p:cNvPr>
          <p:cNvSpPr txBox="1"/>
          <p:nvPr/>
        </p:nvSpPr>
        <p:spPr>
          <a:xfrm>
            <a:off x="0" y="2295585"/>
            <a:ext cx="5564150" cy="1846659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bg1"/>
                </a:solidFill>
              </a:rPr>
              <a:t>  WALDBRAND-</a:t>
            </a:r>
            <a:br>
              <a:rPr lang="de-DE" sz="3600" b="1" dirty="0">
                <a:solidFill>
                  <a:schemeClr val="bg1"/>
                </a:solidFill>
              </a:rPr>
            </a:br>
            <a:r>
              <a:rPr lang="de-DE" sz="3600" b="1" dirty="0">
                <a:solidFill>
                  <a:schemeClr val="bg1"/>
                </a:solidFill>
              </a:rPr>
              <a:t>      FRÜHERKENNUNG</a:t>
            </a:r>
          </a:p>
          <a:p>
            <a:r>
              <a:rPr lang="de-DE" dirty="0">
                <a:solidFill>
                  <a:schemeClr val="bg1"/>
                </a:solidFill>
              </a:rPr>
              <a:t>   -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>
                <a:solidFill>
                  <a:schemeClr val="bg1"/>
                </a:solidFill>
              </a:rPr>
              <a:t>     mit LoRaMESH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36906E9-0C78-A27F-DB67-4C46A818737E}"/>
              </a:ext>
            </a:extLst>
          </p:cNvPr>
          <p:cNvSpPr txBox="1"/>
          <p:nvPr/>
        </p:nvSpPr>
        <p:spPr>
          <a:xfrm>
            <a:off x="5608330" y="338867"/>
            <a:ext cx="35356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Ausgangssituation: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&gt; 50% der Brandursachen unbekannt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Bodenfeuchte, -temperatur 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Schadstoffemissionen in Bodennähe bisher nahezu unberücksichtigt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9B4256A-0566-37F8-20B0-703CE8DB8F31}"/>
              </a:ext>
            </a:extLst>
          </p:cNvPr>
          <p:cNvSpPr txBox="1"/>
          <p:nvPr/>
        </p:nvSpPr>
        <p:spPr>
          <a:xfrm>
            <a:off x="5652140" y="2093193"/>
            <a:ext cx="353567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Zielsetzung: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mit ausreichend Sensoren Daten erfassen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Niedrig-Energie-Funknetz zur Datenübertragung einsetzen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Echzeitmonitoring, Reaktionszeiten verkürzen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präventiv das Risiko reduzieren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F8E7184-E001-BC67-2F6A-CDE9E64B4938}"/>
              </a:ext>
            </a:extLst>
          </p:cNvPr>
          <p:cNvSpPr txBox="1"/>
          <p:nvPr/>
        </p:nvSpPr>
        <p:spPr>
          <a:xfrm>
            <a:off x="5652140" y="4383807"/>
            <a:ext cx="35356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Herausforderung: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wartungsfreier (Batterie-)Betrieb über langen Zeitraum (&gt; 7 Jahre)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Datenübertagung in dichten Waldgebieten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kostengünstige Lösung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500" dirty="0"/>
              <a:t>Open Hardware / Open Source)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2E9A289-EEE0-28CC-810E-420580401F8B}"/>
              </a:ext>
            </a:extLst>
          </p:cNvPr>
          <p:cNvSpPr txBox="1"/>
          <p:nvPr/>
        </p:nvSpPr>
        <p:spPr>
          <a:xfrm>
            <a:off x="7946941" y="6581001"/>
            <a:ext cx="1197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/>
              <a:t>Rainer Wieland</a:t>
            </a:r>
          </a:p>
        </p:txBody>
      </p:sp>
    </p:spTree>
    <p:extLst>
      <p:ext uri="{BB962C8B-B14F-4D97-AF65-F5344CB8AC3E}">
        <p14:creationId xmlns:p14="http://schemas.microsoft.com/office/powerpoint/2010/main" val="367939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9FB9F-290C-194A-943F-2B3658A21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2047EB3-2130-446C-6AB6-FA258614022E}"/>
              </a:ext>
            </a:extLst>
          </p:cNvPr>
          <p:cNvSpPr txBox="1"/>
          <p:nvPr/>
        </p:nvSpPr>
        <p:spPr>
          <a:xfrm>
            <a:off x="0" y="161985"/>
            <a:ext cx="5564150" cy="1846659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bg1"/>
                </a:solidFill>
              </a:rPr>
              <a:t>  ANALYSE und</a:t>
            </a:r>
            <a:br>
              <a:rPr lang="de-DE" sz="3600" b="1" dirty="0">
                <a:solidFill>
                  <a:schemeClr val="bg1"/>
                </a:solidFill>
              </a:rPr>
            </a:br>
            <a:r>
              <a:rPr lang="de-DE" sz="3600" b="1" dirty="0">
                <a:solidFill>
                  <a:schemeClr val="bg1"/>
                </a:solidFill>
              </a:rPr>
              <a:t>      DESIGN</a:t>
            </a:r>
          </a:p>
          <a:p>
            <a:r>
              <a:rPr lang="de-DE" dirty="0">
                <a:solidFill>
                  <a:schemeClr val="bg1"/>
                </a:solidFill>
              </a:rPr>
              <a:t>  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-</a:t>
            </a:r>
            <a:br>
              <a:rPr lang="de-DE" sz="24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     mit LoRaMESH</a:t>
            </a:r>
          </a:p>
        </p:txBody>
      </p:sp>
      <p:pic>
        <p:nvPicPr>
          <p:cNvPr id="5" name="Grafik 4" descr="Ein Bild, das Kabel, Elektrische Leitungen, Elektronik, Werkzeug enthält.&#10;&#10;KI-generierte Inhalte können fehlerhaft sein.">
            <a:extLst>
              <a:ext uri="{FF2B5EF4-FFF2-40B4-BE49-F238E27FC236}">
                <a16:creationId xmlns:a16="http://schemas.microsoft.com/office/drawing/2014/main" id="{D79CD9CC-437F-C2FC-15B9-C894B92EF9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3266321"/>
            <a:ext cx="2371725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3" descr="Ein Bild, das Elektronik, Elektrische Leitungen, Elektrisches Bauelement, Elektronisches Bauteil enthält.&#10;&#10;KI-generierte Inhalte können fehlerhaft sein.">
            <a:extLst>
              <a:ext uri="{FF2B5EF4-FFF2-40B4-BE49-F238E27FC236}">
                <a16:creationId xmlns:a16="http://schemas.microsoft.com/office/drawing/2014/main" id="{F99935B1-4813-1226-C0DC-EA2D1EFF25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4" r="18411" b="31444"/>
          <a:stretch>
            <a:fillRect/>
          </a:stretch>
        </p:blipFill>
        <p:spPr bwMode="auto">
          <a:xfrm>
            <a:off x="5478137" y="650518"/>
            <a:ext cx="3081337" cy="30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Picture 10" descr="Wio-WM1110 LoRa &amp; GPS Dev Kit with Semtech LR1110 and Nordic nRF52840 114993082 Antratek Electronics">
            <a:extLst>
              <a:ext uri="{FF2B5EF4-FFF2-40B4-BE49-F238E27FC236}">
                <a16:creationId xmlns:a16="http://schemas.microsoft.com/office/drawing/2014/main" id="{AA89BC92-8A62-B798-873F-511EF1532D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1" t="25902" r="21944" b="26320"/>
          <a:stretch>
            <a:fillRect/>
          </a:stretch>
        </p:blipFill>
        <p:spPr bwMode="auto">
          <a:xfrm>
            <a:off x="267016" y="3356430"/>
            <a:ext cx="375511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10C49124-9D3E-B1A0-77D4-7BDD339D6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936" b="91252" l="16094" r="91863">
                        <a14:foregroundMark x1="20615" y1="11057" x2="18987" y2="70717"/>
                        <a14:foregroundMark x1="18987" y1="70717" x2="27848" y2="86513"/>
                        <a14:foregroundMark x1="27848" y1="86513" x2="67993" y2="85905"/>
                        <a14:foregroundMark x1="67993" y1="85905" x2="86618" y2="64399"/>
                        <a14:foregroundMark x1="86618" y1="64399" x2="92948" y2="44228"/>
                        <a14:foregroundMark x1="92948" y1="44228" x2="87703" y2="18712"/>
                        <a14:foregroundMark x1="87703" y1="18712" x2="23146" y2="12029"/>
                        <a14:foregroundMark x1="23146" y1="12029" x2="21338" y2="10936"/>
                        <a14:foregroundMark x1="32369" y1="55893" x2="73960" y2="19684"/>
                        <a14:foregroundMark x1="73960" y1="19684" x2="78119" y2="17618"/>
                        <a14:foregroundMark x1="80108" y1="63670" x2="80108" y2="30134"/>
                        <a14:foregroundMark x1="90778" y1="56136" x2="89873" y2="28068"/>
                        <a14:foregroundMark x1="86980" y1="90644" x2="92224" y2="62090"/>
                        <a14:foregroundMark x1="92224" y1="62090" x2="90597" y2="59295"/>
                        <a14:foregroundMark x1="62025" y1="91252" x2="87342" y2="88578"/>
                        <a14:foregroundMark x1="20072" y1="87606" x2="16094" y2="16525"/>
                        <a14:foregroundMark x1="38698" y1="49089" x2="73599" y2="39004"/>
                        <a14:foregroundMark x1="34720" y1="67558" x2="42315" y2="83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81" t="8263" r="4822" b="6806"/>
          <a:stretch>
            <a:fillRect/>
          </a:stretch>
        </p:blipFill>
        <p:spPr bwMode="auto">
          <a:xfrm>
            <a:off x="1815068" y="2311816"/>
            <a:ext cx="1474353" cy="223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53C53F3-5773-55E1-9781-D62CA2F71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810" b="82000" l="33500" r="66000">
                        <a14:foregroundMark x1="35571" y1="20476" x2="56571" y2="60381"/>
                        <a14:foregroundMark x1="56571" y1="60381" x2="59714" y2="78952"/>
                        <a14:foregroundMark x1="36571" y1="79333" x2="52429" y2="80286"/>
                        <a14:foregroundMark x1="52429" y1="80286" x2="62714" y2="78571"/>
                        <a14:foregroundMark x1="62714" y1="78571" x2="65571" y2="64762"/>
                        <a14:foregroundMark x1="65571" y1="64762" x2="65857" y2="25238"/>
                        <a14:foregroundMark x1="65857" y1="25238" x2="56571" y2="18571"/>
                        <a14:foregroundMark x1="56571" y1="18571" x2="42857" y2="19143"/>
                        <a14:foregroundMark x1="42857" y1="19143" x2="34000" y2="30286"/>
                        <a14:foregroundMark x1="34000" y1="30286" x2="34786" y2="78000"/>
                        <a14:foregroundMark x1="36248" y1="78189" x2="37000" y2="78286"/>
                        <a14:foregroundMark x1="34786" y1="78000" x2="35168" y2="78049"/>
                        <a14:foregroundMark x1="33571" y1="33048" x2="33929" y2="19905"/>
                        <a14:foregroundMark x1="35214" y1="17905" x2="53571" y2="17048"/>
                        <a14:foregroundMark x1="53571" y1="17048" x2="63643" y2="17810"/>
                        <a14:foregroundMark x1="63643" y1="17810" x2="66000" y2="20286"/>
                        <a14:foregroundMark x1="66071" y1="26571" x2="65714" y2="43524"/>
                        <a14:foregroundMark x1="65714" y1="43524" x2="62143" y2="56286"/>
                        <a14:foregroundMark x1="62143" y1="56286" x2="61429" y2="38571"/>
                        <a14:foregroundMark x1="64571" y1="30381" x2="64571" y2="30381"/>
                        <a14:foregroundMark x1="42357" y1="81238" x2="51786" y2="82000"/>
                        <a14:backgroundMark x1="35500" y1="78190" x2="35857" y2="78381"/>
                        <a14:backgroundMark x1="35143" y1="78095" x2="36143" y2="783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43" t="16319" r="32500" b="15069"/>
          <a:stretch>
            <a:fillRect/>
          </a:stretch>
        </p:blipFill>
        <p:spPr bwMode="auto">
          <a:xfrm>
            <a:off x="3117019" y="3053258"/>
            <a:ext cx="1530887" cy="223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 descr="Ein Bild, das Elektronik, Elektronisches Bauteil, Elektrisches Bauelement, passives Bauelement enthält.&#10;&#10;KI-generierte Inhalte können fehlerhaft sein.">
            <a:extLst>
              <a:ext uri="{FF2B5EF4-FFF2-40B4-BE49-F238E27FC236}">
                <a16:creationId xmlns:a16="http://schemas.microsoft.com/office/drawing/2014/main" id="{FDD4E747-6136-D79D-9367-C5E7C5C974D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0" t="1528" r="23531" b="9028"/>
          <a:stretch>
            <a:fillRect/>
          </a:stretch>
        </p:blipFill>
        <p:spPr bwMode="auto">
          <a:xfrm>
            <a:off x="5251116" y="3507423"/>
            <a:ext cx="1586256" cy="14873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42E9F86-8DE5-1E83-D33E-B5065E740089}"/>
              </a:ext>
            </a:extLst>
          </p:cNvPr>
          <p:cNvSpPr txBox="1"/>
          <p:nvPr/>
        </p:nvSpPr>
        <p:spPr>
          <a:xfrm>
            <a:off x="7946941" y="6581001"/>
            <a:ext cx="1197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/>
              <a:t>Rainer Wieland</a:t>
            </a:r>
          </a:p>
        </p:txBody>
      </p:sp>
      <p:pic>
        <p:nvPicPr>
          <p:cNvPr id="8" name="Grafik 7" descr="Ein Bild, das Elektronik, Computerkomponenten, Computerhardware, Im Haus enthält.&#10;&#10;KI-generierte Inhalte können fehlerhaft sein.">
            <a:extLst>
              <a:ext uri="{FF2B5EF4-FFF2-40B4-BE49-F238E27FC236}">
                <a16:creationId xmlns:a16="http://schemas.microsoft.com/office/drawing/2014/main" id="{56818664-9EEE-FDF1-19BC-CE83D1A6CA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9" t="64325" r="12604"/>
          <a:stretch>
            <a:fillRect/>
          </a:stretch>
        </p:blipFill>
        <p:spPr>
          <a:xfrm>
            <a:off x="4360977" y="4714557"/>
            <a:ext cx="2406346" cy="156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4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FC725-2C2A-5E44-E1F0-6244DD329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afik 37">
            <a:extLst>
              <a:ext uri="{FF2B5EF4-FFF2-40B4-BE49-F238E27FC236}">
                <a16:creationId xmlns:a16="http://schemas.microsoft.com/office/drawing/2014/main" id="{52715922-A66A-D28D-C0EE-2C6E3DAC4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84" y="106184"/>
            <a:ext cx="3799720" cy="2620975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68581B04-A26B-5B6F-F943-7FC47BD28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077" y="98521"/>
            <a:ext cx="3603239" cy="2615863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E0926FFB-B7CD-4F23-6604-4AF54FE9364F}"/>
              </a:ext>
            </a:extLst>
          </p:cNvPr>
          <p:cNvGrpSpPr/>
          <p:nvPr/>
        </p:nvGrpSpPr>
        <p:grpSpPr>
          <a:xfrm>
            <a:off x="541108" y="4257202"/>
            <a:ext cx="2834669" cy="1777482"/>
            <a:chOff x="2918580" y="1464687"/>
            <a:chExt cx="8460773" cy="4908604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195D2840-1B7E-9F61-9A90-2D4B264A33C8}"/>
                </a:ext>
              </a:extLst>
            </p:cNvPr>
            <p:cNvSpPr txBox="1"/>
            <p:nvPr/>
          </p:nvSpPr>
          <p:spPr>
            <a:xfrm>
              <a:off x="8584211" y="3314102"/>
              <a:ext cx="2795142" cy="42496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400" dirty="0"/>
                <a:t>COM-Schnittstelle (Serielle / USB)</a:t>
              </a:r>
            </a:p>
          </p:txBody>
        </p: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9B3FE968-C177-805D-FAEC-187DD7150A43}"/>
                </a:ext>
              </a:extLst>
            </p:cNvPr>
            <p:cNvGrpSpPr/>
            <p:nvPr/>
          </p:nvGrpSpPr>
          <p:grpSpPr>
            <a:xfrm>
              <a:off x="2918580" y="1464687"/>
              <a:ext cx="8051161" cy="4908604"/>
              <a:chOff x="2918580" y="1464687"/>
              <a:chExt cx="8051161" cy="4908604"/>
            </a:xfrm>
          </p:grpSpPr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4EF58587-B77F-32BE-7FAF-86E8DDBC26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672" t="12400" r="10872" b="15600"/>
              <a:stretch/>
            </p:blipFill>
            <p:spPr>
              <a:xfrm>
                <a:off x="2918580" y="1911927"/>
                <a:ext cx="5444836" cy="4114800"/>
              </a:xfrm>
              <a:prstGeom prst="rect">
                <a:avLst/>
              </a:prstGeom>
            </p:spPr>
          </p:pic>
          <p:sp>
            <p:nvSpPr>
              <p:cNvPr id="10" name="Parallelogramm 9">
                <a:extLst>
                  <a:ext uri="{FF2B5EF4-FFF2-40B4-BE49-F238E27FC236}">
                    <a16:creationId xmlns:a16="http://schemas.microsoft.com/office/drawing/2014/main" id="{F6AB44F4-8B2A-CD3B-BA55-DD382992B853}"/>
                  </a:ext>
                </a:extLst>
              </p:cNvPr>
              <p:cNvSpPr/>
              <p:nvPr/>
            </p:nvSpPr>
            <p:spPr>
              <a:xfrm rot="879451">
                <a:off x="5127890" y="2245450"/>
                <a:ext cx="3435385" cy="607317"/>
              </a:xfrm>
              <a:prstGeom prst="parallelogram">
                <a:avLst>
                  <a:gd name="adj" fmla="val 52804"/>
                </a:avLst>
              </a:prstGeom>
              <a:solidFill>
                <a:srgbClr val="FFFF0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400" dirty="0"/>
              </a:p>
            </p:txBody>
          </p:sp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FFA87FE6-43A0-9F7B-861F-D02F29681589}"/>
                  </a:ext>
                </a:extLst>
              </p:cNvPr>
              <p:cNvCxnSpPr>
                <a:stCxn id="10" idx="2"/>
              </p:cNvCxnSpPr>
              <p:nvPr/>
            </p:nvCxnSpPr>
            <p:spPr>
              <a:xfrm flipV="1">
                <a:off x="8352248" y="2939143"/>
                <a:ext cx="1053009" cy="4038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CA9DD4F4-F088-8BB2-B240-DF51F15335AD}"/>
                  </a:ext>
                </a:extLst>
              </p:cNvPr>
              <p:cNvSpPr txBox="1"/>
              <p:nvPr/>
            </p:nvSpPr>
            <p:spPr>
              <a:xfrm>
                <a:off x="9428154" y="2754477"/>
                <a:ext cx="1541587" cy="424969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dirty="0"/>
                  <a:t>Ladeelektronik</a:t>
                </a:r>
              </a:p>
            </p:txBody>
          </p:sp>
          <p:sp>
            <p:nvSpPr>
              <p:cNvPr id="13" name="Parallelogramm 12">
                <a:extLst>
                  <a:ext uri="{FF2B5EF4-FFF2-40B4-BE49-F238E27FC236}">
                    <a16:creationId xmlns:a16="http://schemas.microsoft.com/office/drawing/2014/main" id="{CE0C9C6F-997F-6DC0-CF87-5A943D4A58EC}"/>
                  </a:ext>
                </a:extLst>
              </p:cNvPr>
              <p:cNvSpPr/>
              <p:nvPr/>
            </p:nvSpPr>
            <p:spPr>
              <a:xfrm rot="879451">
                <a:off x="6434793" y="2910303"/>
                <a:ext cx="1395793" cy="846022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400" dirty="0"/>
              </a:p>
            </p:txBody>
          </p:sp>
          <p:sp>
            <p:nvSpPr>
              <p:cNvPr id="14" name="Parallelogramm 13">
                <a:extLst>
                  <a:ext uri="{FF2B5EF4-FFF2-40B4-BE49-F238E27FC236}">
                    <a16:creationId xmlns:a16="http://schemas.microsoft.com/office/drawing/2014/main" id="{48D4728A-68BC-4E05-F362-2ABDF13E43EA}"/>
                  </a:ext>
                </a:extLst>
              </p:cNvPr>
              <p:cNvSpPr/>
              <p:nvPr/>
            </p:nvSpPr>
            <p:spPr>
              <a:xfrm rot="879451">
                <a:off x="4110476" y="3167799"/>
                <a:ext cx="981712" cy="450139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400" dirty="0"/>
              </a:p>
            </p:txBody>
          </p:sp>
          <p:cxnSp>
            <p:nvCxnSpPr>
              <p:cNvPr id="15" name="Gerader Verbinder 14">
                <a:extLst>
                  <a:ext uri="{FF2B5EF4-FFF2-40B4-BE49-F238E27FC236}">
                    <a16:creationId xmlns:a16="http://schemas.microsoft.com/office/drawing/2014/main" id="{AF10B83C-7542-CBA7-EFE7-D5029A4D6646}"/>
                  </a:ext>
                </a:extLst>
              </p:cNvPr>
              <p:cNvCxnSpPr/>
              <p:nvPr/>
            </p:nvCxnSpPr>
            <p:spPr>
              <a:xfrm>
                <a:off x="4898571" y="3498770"/>
                <a:ext cx="366274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Parallelogramm 15">
                <a:extLst>
                  <a:ext uri="{FF2B5EF4-FFF2-40B4-BE49-F238E27FC236}">
                    <a16:creationId xmlns:a16="http://schemas.microsoft.com/office/drawing/2014/main" id="{D56C2E43-7D89-5A49-926C-0D387B0DA2D4}"/>
                  </a:ext>
                </a:extLst>
              </p:cNvPr>
              <p:cNvSpPr/>
              <p:nvPr/>
            </p:nvSpPr>
            <p:spPr>
              <a:xfrm rot="879451">
                <a:off x="5596864" y="3679173"/>
                <a:ext cx="845239" cy="273228"/>
              </a:xfrm>
              <a:prstGeom prst="parallelogram">
                <a:avLst>
                  <a:gd name="adj" fmla="val 52804"/>
                </a:avLst>
              </a:prstGeom>
              <a:solidFill>
                <a:srgbClr val="00B05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400" dirty="0"/>
              </a:p>
            </p:txBody>
          </p:sp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28FE5372-0196-AF5D-D070-777B2CADB9F6}"/>
                  </a:ext>
                </a:extLst>
              </p:cNvPr>
              <p:cNvCxnSpPr>
                <a:stCxn id="16" idx="2"/>
              </p:cNvCxnSpPr>
              <p:nvPr/>
            </p:nvCxnSpPr>
            <p:spPr>
              <a:xfrm>
                <a:off x="6358559" y="3904473"/>
                <a:ext cx="2430464" cy="202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F3E67497-1734-709B-4981-DD88B2E0D0CD}"/>
                  </a:ext>
                </a:extLst>
              </p:cNvPr>
              <p:cNvSpPr txBox="1"/>
              <p:nvPr/>
            </p:nvSpPr>
            <p:spPr>
              <a:xfrm>
                <a:off x="8811923" y="3720006"/>
                <a:ext cx="1187530" cy="424969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dirty="0"/>
                  <a:t>Sensoren</a:t>
                </a:r>
              </a:p>
            </p:txBody>
          </p:sp>
          <p:sp>
            <p:nvSpPr>
              <p:cNvPr id="19" name="Parallelogramm 18">
                <a:extLst>
                  <a:ext uri="{FF2B5EF4-FFF2-40B4-BE49-F238E27FC236}">
                    <a16:creationId xmlns:a16="http://schemas.microsoft.com/office/drawing/2014/main" id="{333CD83B-A1B7-AD63-C3A9-AE7AA5542C39}"/>
                  </a:ext>
                </a:extLst>
              </p:cNvPr>
              <p:cNvSpPr/>
              <p:nvPr/>
            </p:nvSpPr>
            <p:spPr>
              <a:xfrm rot="879451">
                <a:off x="5319604" y="3480534"/>
                <a:ext cx="464130" cy="273228"/>
              </a:xfrm>
              <a:prstGeom prst="parallelogram">
                <a:avLst>
                  <a:gd name="adj" fmla="val 52804"/>
                </a:avLst>
              </a:prstGeom>
              <a:solidFill>
                <a:srgbClr val="7030A0">
                  <a:alpha val="33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400" dirty="0"/>
              </a:p>
            </p:txBody>
          </p:sp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3719C961-7CCA-59F7-156A-E68F9720F346}"/>
                  </a:ext>
                </a:extLst>
              </p:cNvPr>
              <p:cNvCxnSpPr/>
              <p:nvPr/>
            </p:nvCxnSpPr>
            <p:spPr>
              <a:xfrm>
                <a:off x="6974793" y="1649151"/>
                <a:ext cx="2430464" cy="202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9157250B-61CB-D248-F475-6F8537AED81F}"/>
                  </a:ext>
                </a:extLst>
              </p:cNvPr>
              <p:cNvSpPr txBox="1"/>
              <p:nvPr/>
            </p:nvSpPr>
            <p:spPr>
              <a:xfrm>
                <a:off x="9428154" y="1464687"/>
                <a:ext cx="819116" cy="424969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dirty="0">
                    <a:solidFill>
                      <a:schemeClr val="bg1"/>
                    </a:solidFill>
                  </a:rPr>
                  <a:t>RTC</a:t>
                </a:r>
              </a:p>
            </p:txBody>
          </p:sp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087082B5-AB6B-E14E-80DD-F5DFBF6BF1FA}"/>
                  </a:ext>
                </a:extLst>
              </p:cNvPr>
              <p:cNvCxnSpPr>
                <a:endCxn id="19" idx="1"/>
              </p:cNvCxnSpPr>
              <p:nvPr/>
            </p:nvCxnSpPr>
            <p:spPr>
              <a:xfrm flipH="1">
                <a:off x="5656028" y="1649151"/>
                <a:ext cx="1318765" cy="1854083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Parallelogramm 22">
                <a:extLst>
                  <a:ext uri="{FF2B5EF4-FFF2-40B4-BE49-F238E27FC236}">
                    <a16:creationId xmlns:a16="http://schemas.microsoft.com/office/drawing/2014/main" id="{9E0DD5B3-804B-649D-682D-AA06291F6952}"/>
                  </a:ext>
                </a:extLst>
              </p:cNvPr>
              <p:cNvSpPr/>
              <p:nvPr/>
            </p:nvSpPr>
            <p:spPr>
              <a:xfrm rot="879451">
                <a:off x="3223045" y="4138451"/>
                <a:ext cx="718304" cy="450139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400" dirty="0"/>
              </a:p>
            </p:txBody>
          </p:sp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ABAE611A-4D46-9FA5-B61D-41E871B4C40C}"/>
                  </a:ext>
                </a:extLst>
              </p:cNvPr>
              <p:cNvCxnSpPr/>
              <p:nvPr/>
            </p:nvCxnSpPr>
            <p:spPr>
              <a:xfrm>
                <a:off x="6974793" y="3279454"/>
                <a:ext cx="1129053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A286ED38-4188-8746-920D-195ADA6C8245}"/>
                  </a:ext>
                </a:extLst>
              </p:cNvPr>
              <p:cNvCxnSpPr/>
              <p:nvPr/>
            </p:nvCxnSpPr>
            <p:spPr>
              <a:xfrm flipV="1">
                <a:off x="8103846" y="3259933"/>
                <a:ext cx="0" cy="238837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C942B52E-1AA0-3BA4-981E-0A179ACAA121}"/>
                  </a:ext>
                </a:extLst>
              </p:cNvPr>
              <p:cNvCxnSpPr/>
              <p:nvPr/>
            </p:nvCxnSpPr>
            <p:spPr>
              <a:xfrm flipH="1">
                <a:off x="3724511" y="3436541"/>
                <a:ext cx="911417" cy="957263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DFDDE2DC-EE8E-3828-BAC1-B6F5A0093FEB}"/>
                  </a:ext>
                </a:extLst>
              </p:cNvPr>
              <p:cNvCxnSpPr/>
              <p:nvPr/>
            </p:nvCxnSpPr>
            <p:spPr>
              <a:xfrm>
                <a:off x="4874620" y="4578083"/>
                <a:ext cx="366274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99E3E42C-6FCD-4F99-9A00-629A82ECD303}"/>
                  </a:ext>
                </a:extLst>
              </p:cNvPr>
              <p:cNvSpPr txBox="1"/>
              <p:nvPr/>
            </p:nvSpPr>
            <p:spPr>
              <a:xfrm>
                <a:off x="8560264" y="4393415"/>
                <a:ext cx="1311928" cy="4249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dirty="0"/>
                  <a:t>µController</a:t>
                </a:r>
              </a:p>
            </p:txBody>
          </p: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779AE91B-17A3-74B9-1A2C-BE96EC123BF8}"/>
                  </a:ext>
                </a:extLst>
              </p:cNvPr>
              <p:cNvCxnSpPr/>
              <p:nvPr/>
            </p:nvCxnSpPr>
            <p:spPr>
              <a:xfrm flipH="1" flipV="1">
                <a:off x="3200992" y="2569811"/>
                <a:ext cx="2668967" cy="36933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BCCC8B7A-8EB4-B3D2-86ED-114E03807A3B}"/>
                  </a:ext>
                </a:extLst>
              </p:cNvPr>
              <p:cNvSpPr txBox="1"/>
              <p:nvPr/>
            </p:nvSpPr>
            <p:spPr>
              <a:xfrm>
                <a:off x="3223887" y="2385147"/>
                <a:ext cx="833473" cy="42496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dirty="0">
                    <a:solidFill>
                      <a:schemeClr val="bg1"/>
                    </a:solidFill>
                  </a:rPr>
                  <a:t>GPS</a:t>
                </a:r>
              </a:p>
            </p:txBody>
          </p:sp>
          <p:sp>
            <p:nvSpPr>
              <p:cNvPr id="31" name="Parallelogramm 30">
                <a:extLst>
                  <a:ext uri="{FF2B5EF4-FFF2-40B4-BE49-F238E27FC236}">
                    <a16:creationId xmlns:a16="http://schemas.microsoft.com/office/drawing/2014/main" id="{4988C7F3-6587-F07C-EA9F-255F39776660}"/>
                  </a:ext>
                </a:extLst>
              </p:cNvPr>
              <p:cNvSpPr/>
              <p:nvPr/>
            </p:nvSpPr>
            <p:spPr>
              <a:xfrm rot="879451">
                <a:off x="5266530" y="2617811"/>
                <a:ext cx="1395793" cy="846022"/>
              </a:xfrm>
              <a:prstGeom prst="parallelogram">
                <a:avLst>
                  <a:gd name="adj" fmla="val 52804"/>
                </a:avLst>
              </a:prstGeom>
              <a:solidFill>
                <a:srgbClr val="FF000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400" dirty="0"/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2BAD2206-A97B-AD2D-BCA3-2529B3C8FFD0}"/>
                  </a:ext>
                </a:extLst>
              </p:cNvPr>
              <p:cNvSpPr txBox="1"/>
              <p:nvPr/>
            </p:nvSpPr>
            <p:spPr>
              <a:xfrm>
                <a:off x="3980470" y="5948322"/>
                <a:ext cx="895669" cy="42496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b="1" dirty="0">
                    <a:solidFill>
                      <a:schemeClr val="bg1"/>
                    </a:solidFill>
                  </a:rPr>
                  <a:t>LoRa</a:t>
                </a: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6D6B5398-BC08-3DC2-B5F9-90325FFC605B}"/>
                  </a:ext>
                </a:extLst>
              </p:cNvPr>
              <p:cNvSpPr txBox="1"/>
              <p:nvPr/>
            </p:nvSpPr>
            <p:spPr>
              <a:xfrm>
                <a:off x="7419673" y="4033187"/>
                <a:ext cx="948302" cy="42496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b="1" dirty="0">
                    <a:solidFill>
                      <a:schemeClr val="bg1"/>
                    </a:solidFill>
                  </a:rPr>
                  <a:t>WLan</a:t>
                </a: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1241CECF-29DF-5272-79DC-FA0351943C4F}"/>
                  </a:ext>
                </a:extLst>
              </p:cNvPr>
              <p:cNvSpPr txBox="1"/>
              <p:nvPr/>
            </p:nvSpPr>
            <p:spPr>
              <a:xfrm>
                <a:off x="4220503" y="1778496"/>
                <a:ext cx="843042" cy="42496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400" b="1" dirty="0">
                    <a:solidFill>
                      <a:schemeClr val="bg1"/>
                    </a:solidFill>
                  </a:rPr>
                  <a:t>GPS</a:t>
                </a:r>
              </a:p>
            </p:txBody>
          </p:sp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5E027B9F-E31F-7412-0420-5B9146EF75F2}"/>
                  </a:ext>
                </a:extLst>
              </p:cNvPr>
              <p:cNvCxnSpPr/>
              <p:nvPr/>
            </p:nvCxnSpPr>
            <p:spPr>
              <a:xfrm flipH="1" flipV="1">
                <a:off x="3980470" y="5626100"/>
                <a:ext cx="324768" cy="3222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ED85C146-F40B-684E-9866-860F8A382658}"/>
                  </a:ext>
                </a:extLst>
              </p:cNvPr>
              <p:cNvCxnSpPr/>
              <p:nvPr/>
            </p:nvCxnSpPr>
            <p:spPr>
              <a:xfrm flipH="1" flipV="1">
                <a:off x="6994064" y="4140426"/>
                <a:ext cx="425607" cy="7122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Gerader Verbinder 36">
                <a:extLst>
                  <a:ext uri="{FF2B5EF4-FFF2-40B4-BE49-F238E27FC236}">
                    <a16:creationId xmlns:a16="http://schemas.microsoft.com/office/drawing/2014/main" id="{2BADE998-698C-81AC-1852-911CDB5CF39E}"/>
                  </a:ext>
                </a:extLst>
              </p:cNvPr>
              <p:cNvCxnSpPr/>
              <p:nvPr/>
            </p:nvCxnSpPr>
            <p:spPr>
              <a:xfrm flipH="1" flipV="1">
                <a:off x="4732488" y="2112569"/>
                <a:ext cx="449715" cy="52953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41" name="Grafik 40">
            <a:extLst>
              <a:ext uri="{FF2B5EF4-FFF2-40B4-BE49-F238E27FC236}">
                <a16:creationId xmlns:a16="http://schemas.microsoft.com/office/drawing/2014/main" id="{9706E528-13D6-049E-22E0-48814FB17F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8703" y="2727159"/>
            <a:ext cx="6031785" cy="4060211"/>
          </a:xfrm>
          <a:prstGeom prst="rect">
            <a:avLst/>
          </a:prstGeom>
        </p:spPr>
      </p:pic>
      <p:sp>
        <p:nvSpPr>
          <p:cNvPr id="42" name="Textfeld 41">
            <a:extLst>
              <a:ext uri="{FF2B5EF4-FFF2-40B4-BE49-F238E27FC236}">
                <a16:creationId xmlns:a16="http://schemas.microsoft.com/office/drawing/2014/main" id="{1546001F-D178-2CF8-6D3D-D9C28B8E22F9}"/>
              </a:ext>
            </a:extLst>
          </p:cNvPr>
          <p:cNvSpPr txBox="1"/>
          <p:nvPr/>
        </p:nvSpPr>
        <p:spPr>
          <a:xfrm>
            <a:off x="0" y="1500140"/>
            <a:ext cx="5564150" cy="2677656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bg1"/>
                </a:solidFill>
              </a:rPr>
              <a:t>  </a:t>
            </a:r>
            <a:r>
              <a:rPr lang="de-DE" sz="3600" b="1" dirty="0">
                <a:solidFill>
                  <a:schemeClr val="bg2">
                    <a:lumMod val="50000"/>
                  </a:schemeClr>
                </a:solidFill>
              </a:rPr>
              <a:t>NEXT STEPs</a:t>
            </a:r>
            <a:br>
              <a:rPr lang="de-DE" sz="3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3600" b="1" dirty="0">
                <a:solidFill>
                  <a:schemeClr val="bg2">
                    <a:lumMod val="50000"/>
                  </a:schemeClr>
                </a:solidFill>
              </a:rPr>
              <a:t>    - REALISIERUNG</a:t>
            </a:r>
          </a:p>
          <a:p>
            <a:r>
              <a:rPr lang="de-DE" sz="3600" b="1" dirty="0">
                <a:solidFill>
                  <a:schemeClr val="bg2">
                    <a:lumMod val="50000"/>
                  </a:schemeClr>
                </a:solidFill>
              </a:rPr>
              <a:t>    - IMPLEMENTIERUNG</a:t>
            </a:r>
          </a:p>
          <a:p>
            <a:r>
              <a:rPr lang="de-DE" sz="3600" b="1" dirty="0">
                <a:solidFill>
                  <a:schemeClr val="bg2">
                    <a:lumMod val="50000"/>
                  </a:schemeClr>
                </a:solidFill>
              </a:rPr>
              <a:t>    - VERÖFFENTLICHEN</a:t>
            </a:r>
          </a:p>
          <a:p>
            <a:r>
              <a:rPr lang="de-DE" sz="2400" dirty="0">
                <a:solidFill>
                  <a:schemeClr val="bg1">
                    <a:lumMod val="85000"/>
                  </a:schemeClr>
                </a:solidFill>
              </a:rPr>
              <a:t>SH</a:t>
            </a:r>
          </a:p>
        </p:txBody>
      </p:sp>
      <p:pic>
        <p:nvPicPr>
          <p:cNvPr id="43" name="Grafik 42" descr="Ein Bild, das Muster, Stoff, nähen enthält.&#10;&#10;KI-generierte Inhalte können fehlerhaft sein.">
            <a:extLst>
              <a:ext uri="{FF2B5EF4-FFF2-40B4-BE49-F238E27FC236}">
                <a16:creationId xmlns:a16="http://schemas.microsoft.com/office/drawing/2014/main" id="{1C154A5D-8452-AD56-83B7-6D417B7D6D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535" y="270721"/>
            <a:ext cx="1976120" cy="197612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D2C50FD7-EAD8-DF53-5AE1-50582A4C82D0}"/>
              </a:ext>
            </a:extLst>
          </p:cNvPr>
          <p:cNvSpPr txBox="1"/>
          <p:nvPr/>
        </p:nvSpPr>
        <p:spPr>
          <a:xfrm>
            <a:off x="-606" y="6581001"/>
            <a:ext cx="119705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i="1" dirty="0"/>
              <a:t>Rainer Wieland</a:t>
            </a:r>
          </a:p>
        </p:txBody>
      </p:sp>
    </p:spTree>
    <p:extLst>
      <p:ext uri="{BB962C8B-B14F-4D97-AF65-F5344CB8AC3E}">
        <p14:creationId xmlns:p14="http://schemas.microsoft.com/office/powerpoint/2010/main" val="3174829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121</Words>
  <Application>Microsoft Office PowerPoint</Application>
  <PresentationFormat>Bildschirmpräsentation (4:3)</PresentationFormat>
  <Paragraphs>34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Rainer Wieland</dc:creator>
  <cp:lastModifiedBy>Rainer Wieland</cp:lastModifiedBy>
  <cp:revision>1</cp:revision>
  <dcterms:created xsi:type="dcterms:W3CDTF">2025-11-17T14:34:23Z</dcterms:created>
  <dcterms:modified xsi:type="dcterms:W3CDTF">2025-11-17T16:25:00Z</dcterms:modified>
</cp:coreProperties>
</file>